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heme/themeOverride12.xml" ContentType="application/vnd.openxmlformats-officedocument.themeOverr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heme/themeOverride5.xml" ContentType="application/vnd.openxmlformats-officedocument.themeOverr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Override13.xml" ContentType="application/vnd.openxmlformats-officedocument.themeOverr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theme/themeOverride6.xml" ContentType="application/vnd.openxmlformats-officedocument.themeOverr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heme/themeOverride2.xml" ContentType="application/vnd.openxmlformats-officedocument.themeOverr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heme/themeOverride7.xml" ContentType="application/vnd.openxmlformats-officedocument.themeOverride+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theme/themeOverride10.xml" ContentType="application/vnd.openxmlformats-officedocument.themeOverr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xls" ContentType="application/vnd.ms-excel"/>
  <Override PartName="/ppt/theme/themeOverride3.xml" ContentType="application/vnd.openxmlformats-officedocument.themeOverr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theme/themeOverride8.xml" ContentType="application/vnd.openxmlformats-officedocument.themeOverride+xml"/>
  <Override PartName="/ppt/theme/themeOverride11.xml" ContentType="application/vnd.openxmlformats-officedocument.themeOverr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theme/themeOverride4.xml" ContentType="application/vnd.openxmlformats-officedocument.themeOverride+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theme/themeOverride9.xml" ContentType="application/vnd.openxmlformats-officedocument.themeOverride+xml"/>
  <Override PartName="/ppt/slides/slide2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7"/>
  </p:notesMasterIdLst>
  <p:handoutMasterIdLst>
    <p:handoutMasterId r:id="rId78"/>
  </p:handoutMasterIdLst>
  <p:sldIdLst>
    <p:sldId id="355" r:id="rId2"/>
    <p:sldId id="305" r:id="rId3"/>
    <p:sldId id="356" r:id="rId4"/>
    <p:sldId id="357" r:id="rId5"/>
    <p:sldId id="358" r:id="rId6"/>
    <p:sldId id="359" r:id="rId7"/>
    <p:sldId id="360" r:id="rId8"/>
    <p:sldId id="345" r:id="rId9"/>
    <p:sldId id="361" r:id="rId10"/>
    <p:sldId id="306" r:id="rId11"/>
    <p:sldId id="362" r:id="rId12"/>
    <p:sldId id="307" r:id="rId13"/>
    <p:sldId id="312" r:id="rId14"/>
    <p:sldId id="313" r:id="rId15"/>
    <p:sldId id="309" r:id="rId16"/>
    <p:sldId id="260" r:id="rId17"/>
    <p:sldId id="310" r:id="rId18"/>
    <p:sldId id="263" r:id="rId19"/>
    <p:sldId id="311" r:id="rId20"/>
    <p:sldId id="314" r:id="rId21"/>
    <p:sldId id="315" r:id="rId22"/>
    <p:sldId id="316" r:id="rId23"/>
    <p:sldId id="317" r:id="rId24"/>
    <p:sldId id="318" r:id="rId25"/>
    <p:sldId id="319" r:id="rId26"/>
    <p:sldId id="320" r:id="rId27"/>
    <p:sldId id="321" r:id="rId28"/>
    <p:sldId id="322" r:id="rId29"/>
    <p:sldId id="327" r:id="rId30"/>
    <p:sldId id="323" r:id="rId31"/>
    <p:sldId id="324" r:id="rId32"/>
    <p:sldId id="325" r:id="rId33"/>
    <p:sldId id="326" r:id="rId34"/>
    <p:sldId id="328" r:id="rId35"/>
    <p:sldId id="329" r:id="rId36"/>
    <p:sldId id="330" r:id="rId37"/>
    <p:sldId id="331" r:id="rId38"/>
    <p:sldId id="332" r:id="rId39"/>
    <p:sldId id="333" r:id="rId40"/>
    <p:sldId id="334" r:id="rId41"/>
    <p:sldId id="335" r:id="rId42"/>
    <p:sldId id="336" r:id="rId43"/>
    <p:sldId id="337" r:id="rId44"/>
    <p:sldId id="338" r:id="rId45"/>
    <p:sldId id="339" r:id="rId46"/>
    <p:sldId id="346" r:id="rId47"/>
    <p:sldId id="340" r:id="rId48"/>
    <p:sldId id="341" r:id="rId49"/>
    <p:sldId id="342" r:id="rId50"/>
    <p:sldId id="347" r:id="rId51"/>
    <p:sldId id="348" r:id="rId52"/>
    <p:sldId id="349" r:id="rId53"/>
    <p:sldId id="350" r:id="rId54"/>
    <p:sldId id="351" r:id="rId55"/>
    <p:sldId id="352" r:id="rId56"/>
    <p:sldId id="353" r:id="rId57"/>
    <p:sldId id="354" r:id="rId58"/>
    <p:sldId id="343" r:id="rId59"/>
    <p:sldId id="344" r:id="rId60"/>
    <p:sldId id="363" r:id="rId61"/>
    <p:sldId id="365" r:id="rId62"/>
    <p:sldId id="259" r:id="rId63"/>
    <p:sldId id="368" r:id="rId64"/>
    <p:sldId id="366" r:id="rId65"/>
    <p:sldId id="364" r:id="rId66"/>
    <p:sldId id="367" r:id="rId67"/>
    <p:sldId id="369" r:id="rId68"/>
    <p:sldId id="377" r:id="rId69"/>
    <p:sldId id="371" r:id="rId70"/>
    <p:sldId id="370" r:id="rId71"/>
    <p:sldId id="372" r:id="rId72"/>
    <p:sldId id="373" r:id="rId73"/>
    <p:sldId id="374" r:id="rId74"/>
    <p:sldId id="375" r:id="rId75"/>
    <p:sldId id="376" r:id="rId76"/>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Helvetica" pitchFamily="34" charset="0"/>
        <a:ea typeface="+mn-ea"/>
        <a:cs typeface="+mn-cs"/>
      </a:defRPr>
    </a:lvl1pPr>
    <a:lvl2pPr marL="457200" algn="l" rtl="0" fontAlgn="base">
      <a:spcBef>
        <a:spcPct val="0"/>
      </a:spcBef>
      <a:spcAft>
        <a:spcPct val="0"/>
      </a:spcAft>
      <a:defRPr sz="2400" kern="1200">
        <a:solidFill>
          <a:schemeClr val="tx1"/>
        </a:solidFill>
        <a:latin typeface="Helvetica" pitchFamily="34" charset="0"/>
        <a:ea typeface="+mn-ea"/>
        <a:cs typeface="+mn-cs"/>
      </a:defRPr>
    </a:lvl2pPr>
    <a:lvl3pPr marL="914400" algn="l" rtl="0" fontAlgn="base">
      <a:spcBef>
        <a:spcPct val="0"/>
      </a:spcBef>
      <a:spcAft>
        <a:spcPct val="0"/>
      </a:spcAft>
      <a:defRPr sz="2400" kern="1200">
        <a:solidFill>
          <a:schemeClr val="tx1"/>
        </a:solidFill>
        <a:latin typeface="Helvetica" pitchFamily="34" charset="0"/>
        <a:ea typeface="+mn-ea"/>
        <a:cs typeface="+mn-cs"/>
      </a:defRPr>
    </a:lvl3pPr>
    <a:lvl4pPr marL="1371600" algn="l" rtl="0" fontAlgn="base">
      <a:spcBef>
        <a:spcPct val="0"/>
      </a:spcBef>
      <a:spcAft>
        <a:spcPct val="0"/>
      </a:spcAft>
      <a:defRPr sz="2400" kern="1200">
        <a:solidFill>
          <a:schemeClr val="tx1"/>
        </a:solidFill>
        <a:latin typeface="Helvetica" pitchFamily="34" charset="0"/>
        <a:ea typeface="+mn-ea"/>
        <a:cs typeface="+mn-cs"/>
      </a:defRPr>
    </a:lvl4pPr>
    <a:lvl5pPr marL="1828800" algn="l" rtl="0" fontAlgn="base">
      <a:spcBef>
        <a:spcPct val="0"/>
      </a:spcBef>
      <a:spcAft>
        <a:spcPct val="0"/>
      </a:spcAft>
      <a:defRPr sz="2400" kern="1200">
        <a:solidFill>
          <a:schemeClr val="tx1"/>
        </a:solidFill>
        <a:latin typeface="Helvetica" pitchFamily="34" charset="0"/>
        <a:ea typeface="+mn-ea"/>
        <a:cs typeface="+mn-cs"/>
      </a:defRPr>
    </a:lvl5pPr>
    <a:lvl6pPr marL="2286000" algn="l" defTabSz="914400" rtl="0" eaLnBrk="1" latinLnBrk="0" hangingPunct="1">
      <a:defRPr sz="2400" kern="1200">
        <a:solidFill>
          <a:schemeClr val="tx1"/>
        </a:solidFill>
        <a:latin typeface="Helvetica" pitchFamily="34" charset="0"/>
        <a:ea typeface="+mn-ea"/>
        <a:cs typeface="+mn-cs"/>
      </a:defRPr>
    </a:lvl6pPr>
    <a:lvl7pPr marL="2743200" algn="l" defTabSz="914400" rtl="0" eaLnBrk="1" latinLnBrk="0" hangingPunct="1">
      <a:defRPr sz="2400" kern="1200">
        <a:solidFill>
          <a:schemeClr val="tx1"/>
        </a:solidFill>
        <a:latin typeface="Helvetica" pitchFamily="34" charset="0"/>
        <a:ea typeface="+mn-ea"/>
        <a:cs typeface="+mn-cs"/>
      </a:defRPr>
    </a:lvl7pPr>
    <a:lvl8pPr marL="3200400" algn="l" defTabSz="914400" rtl="0" eaLnBrk="1" latinLnBrk="0" hangingPunct="1">
      <a:defRPr sz="2400" kern="1200">
        <a:solidFill>
          <a:schemeClr val="tx1"/>
        </a:solidFill>
        <a:latin typeface="Helvetica" pitchFamily="34" charset="0"/>
        <a:ea typeface="+mn-ea"/>
        <a:cs typeface="+mn-cs"/>
      </a:defRPr>
    </a:lvl8pPr>
    <a:lvl9pPr marL="3657600" algn="l" defTabSz="914400" rtl="0" eaLnBrk="1" latinLnBrk="0" hangingPunct="1">
      <a:defRPr sz="2400" kern="1200">
        <a:solidFill>
          <a:schemeClr val="tx1"/>
        </a:solidFill>
        <a:latin typeface="Helvetic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00" autoAdjust="0"/>
    <p:restoredTop sz="78252" autoAdjust="0"/>
  </p:normalViewPr>
  <p:slideViewPr>
    <p:cSldViewPr>
      <p:cViewPr>
        <p:scale>
          <a:sx n="66" d="100"/>
          <a:sy n="66" d="100"/>
        </p:scale>
        <p:origin x="-1248" y="-3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176"/>
    </p:cViewPr>
  </p:sorterViewPr>
  <p:notesViewPr>
    <p:cSldViewPr>
      <p:cViewPr>
        <p:scale>
          <a:sx n="75" d="100"/>
          <a:sy n="75" d="100"/>
        </p:scale>
        <p:origin x="-586" y="-48"/>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image" Target="../media/image40.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image" Target="../media/image47.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038475" cy="463550"/>
          </a:xfrm>
          <a:prstGeom prst="rect">
            <a:avLst/>
          </a:prstGeom>
          <a:noFill/>
          <a:ln w="9525">
            <a:noFill/>
            <a:miter lim="800000"/>
            <a:headEnd/>
            <a:tailEnd/>
          </a:ln>
          <a:effectLst/>
        </p:spPr>
        <p:txBody>
          <a:bodyPr vert="horz" wrap="square" lIns="93172" tIns="46587" rIns="93172" bIns="46587" numCol="1" anchor="t" anchorCtr="0" compatLnSpc="1">
            <a:prstTxWarp prst="textNoShape">
              <a:avLst/>
            </a:prstTxWarp>
          </a:bodyPr>
          <a:lstStyle>
            <a:lvl1pPr defTabSz="931863">
              <a:defRPr sz="1200">
                <a:latin typeface="Times New Roman" pitchFamily="18" charset="0"/>
              </a:defRPr>
            </a:lvl1pPr>
          </a:lstStyle>
          <a:p>
            <a:endParaRPr lang="en-US"/>
          </a:p>
        </p:txBody>
      </p:sp>
      <p:sp>
        <p:nvSpPr>
          <p:cNvPr id="11267" name="Rectangle 3"/>
          <p:cNvSpPr>
            <a:spLocks noGrp="1" noChangeArrowheads="1"/>
          </p:cNvSpPr>
          <p:nvPr>
            <p:ph type="dt" sz="quarter" idx="1"/>
          </p:nvPr>
        </p:nvSpPr>
        <p:spPr bwMode="auto">
          <a:xfrm>
            <a:off x="3971925" y="0"/>
            <a:ext cx="3038475" cy="463550"/>
          </a:xfrm>
          <a:prstGeom prst="rect">
            <a:avLst/>
          </a:prstGeom>
          <a:noFill/>
          <a:ln w="9525">
            <a:noFill/>
            <a:miter lim="800000"/>
            <a:headEnd/>
            <a:tailEnd/>
          </a:ln>
          <a:effectLst/>
        </p:spPr>
        <p:txBody>
          <a:bodyPr vert="horz" wrap="square" lIns="93172" tIns="46587" rIns="93172" bIns="46587" numCol="1" anchor="t" anchorCtr="0" compatLnSpc="1">
            <a:prstTxWarp prst="textNoShape">
              <a:avLst/>
            </a:prstTxWarp>
          </a:bodyPr>
          <a:lstStyle>
            <a:lvl1pPr algn="r" defTabSz="931863">
              <a:defRPr sz="1200">
                <a:latin typeface="Times New Roman" pitchFamily="18" charset="0"/>
              </a:defRPr>
            </a:lvl1pPr>
          </a:lstStyle>
          <a:p>
            <a:endParaRPr lang="en-US"/>
          </a:p>
        </p:txBody>
      </p:sp>
      <p:sp>
        <p:nvSpPr>
          <p:cNvPr id="11268" name="Rectangle 4"/>
          <p:cNvSpPr>
            <a:spLocks noGrp="1" noChangeArrowheads="1"/>
          </p:cNvSpPr>
          <p:nvPr>
            <p:ph type="ftr" sz="quarter" idx="2"/>
          </p:nvPr>
        </p:nvSpPr>
        <p:spPr bwMode="auto">
          <a:xfrm>
            <a:off x="0" y="8832850"/>
            <a:ext cx="3038475" cy="463550"/>
          </a:xfrm>
          <a:prstGeom prst="rect">
            <a:avLst/>
          </a:prstGeom>
          <a:noFill/>
          <a:ln w="9525">
            <a:noFill/>
            <a:miter lim="800000"/>
            <a:headEnd/>
            <a:tailEnd/>
          </a:ln>
          <a:effectLst/>
        </p:spPr>
        <p:txBody>
          <a:bodyPr vert="horz" wrap="square" lIns="93172" tIns="46587" rIns="93172" bIns="46587" numCol="1" anchor="b" anchorCtr="0" compatLnSpc="1">
            <a:prstTxWarp prst="textNoShape">
              <a:avLst/>
            </a:prstTxWarp>
          </a:bodyPr>
          <a:lstStyle>
            <a:lvl1pPr defTabSz="931863">
              <a:defRPr sz="1200">
                <a:latin typeface="Times New Roman" pitchFamily="18" charset="0"/>
              </a:defRPr>
            </a:lvl1pPr>
          </a:lstStyle>
          <a:p>
            <a:endParaRPr lang="en-US"/>
          </a:p>
        </p:txBody>
      </p:sp>
      <p:sp>
        <p:nvSpPr>
          <p:cNvPr id="11269" name="Rectangle 5"/>
          <p:cNvSpPr>
            <a:spLocks noGrp="1" noChangeArrowheads="1"/>
          </p:cNvSpPr>
          <p:nvPr>
            <p:ph type="sldNum" sz="quarter" idx="3"/>
          </p:nvPr>
        </p:nvSpPr>
        <p:spPr bwMode="auto">
          <a:xfrm>
            <a:off x="3971925" y="8832850"/>
            <a:ext cx="3038475" cy="463550"/>
          </a:xfrm>
          <a:prstGeom prst="rect">
            <a:avLst/>
          </a:prstGeom>
          <a:noFill/>
          <a:ln w="9525">
            <a:noFill/>
            <a:miter lim="800000"/>
            <a:headEnd/>
            <a:tailEnd/>
          </a:ln>
          <a:effectLst/>
        </p:spPr>
        <p:txBody>
          <a:bodyPr vert="horz" wrap="square" lIns="93172" tIns="46587" rIns="93172" bIns="46587" numCol="1" anchor="b" anchorCtr="0" compatLnSpc="1">
            <a:prstTxWarp prst="textNoShape">
              <a:avLst/>
            </a:prstTxWarp>
          </a:bodyPr>
          <a:lstStyle>
            <a:lvl1pPr algn="r" defTabSz="931863">
              <a:defRPr sz="1200">
                <a:latin typeface="Times New Roman" pitchFamily="18" charset="0"/>
              </a:defRPr>
            </a:lvl1pPr>
          </a:lstStyle>
          <a:p>
            <a:fld id="{0D4BAEB4-233C-485A-B76B-4E68ED5D7049}"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475" cy="463550"/>
          </a:xfrm>
          <a:prstGeom prst="rect">
            <a:avLst/>
          </a:prstGeom>
          <a:noFill/>
          <a:ln w="9525">
            <a:noFill/>
            <a:miter lim="800000"/>
            <a:headEnd/>
            <a:tailEnd/>
          </a:ln>
          <a:effectLst/>
        </p:spPr>
        <p:txBody>
          <a:bodyPr vert="horz" wrap="square" lIns="93172" tIns="46587" rIns="93172" bIns="46587" numCol="1" anchor="t" anchorCtr="0" compatLnSpc="1">
            <a:prstTxWarp prst="textNoShape">
              <a:avLst/>
            </a:prstTxWarp>
          </a:bodyPr>
          <a:lstStyle>
            <a:lvl1pPr defTabSz="931863">
              <a:defRPr sz="1200">
                <a:latin typeface="Times New Roman" pitchFamily="18" charset="0"/>
              </a:defRPr>
            </a:lvl1pPr>
          </a:lstStyle>
          <a:p>
            <a:endParaRPr lang="en-US"/>
          </a:p>
        </p:txBody>
      </p:sp>
      <p:sp>
        <p:nvSpPr>
          <p:cNvPr id="9219" name="Rectangle 3"/>
          <p:cNvSpPr>
            <a:spLocks noGrp="1" noChangeArrowheads="1"/>
          </p:cNvSpPr>
          <p:nvPr>
            <p:ph type="dt" idx="1"/>
          </p:nvPr>
        </p:nvSpPr>
        <p:spPr bwMode="auto">
          <a:xfrm>
            <a:off x="3971925" y="0"/>
            <a:ext cx="3038475" cy="463550"/>
          </a:xfrm>
          <a:prstGeom prst="rect">
            <a:avLst/>
          </a:prstGeom>
          <a:noFill/>
          <a:ln w="9525">
            <a:noFill/>
            <a:miter lim="800000"/>
            <a:headEnd/>
            <a:tailEnd/>
          </a:ln>
          <a:effectLst/>
        </p:spPr>
        <p:txBody>
          <a:bodyPr vert="horz" wrap="square" lIns="93172" tIns="46587" rIns="93172" bIns="46587" numCol="1" anchor="t" anchorCtr="0" compatLnSpc="1">
            <a:prstTxWarp prst="textNoShape">
              <a:avLst/>
            </a:prstTxWarp>
          </a:bodyPr>
          <a:lstStyle>
            <a:lvl1pPr algn="r" defTabSz="931863">
              <a:defRPr sz="1200">
                <a:latin typeface="Times New Roman" pitchFamily="18" charset="0"/>
              </a:defRPr>
            </a:lvl1pPr>
          </a:lstStyle>
          <a:p>
            <a:endParaRPr lang="en-US"/>
          </a:p>
        </p:txBody>
      </p:sp>
      <p:sp>
        <p:nvSpPr>
          <p:cNvPr id="9220" name="Rectangle 4"/>
          <p:cNvSpPr>
            <a:spLocks noGrp="1" noRot="1" noChangeAspect="1" noChangeArrowheads="1" noTextEdit="1"/>
          </p:cNvSpPr>
          <p:nvPr>
            <p:ph type="sldImg" idx="2"/>
          </p:nvPr>
        </p:nvSpPr>
        <p:spPr bwMode="auto">
          <a:xfrm>
            <a:off x="1179513" y="698500"/>
            <a:ext cx="4648200" cy="3486150"/>
          </a:xfrm>
          <a:prstGeom prst="rect">
            <a:avLst/>
          </a:prstGeom>
          <a:noFill/>
          <a:ln w="9525">
            <a:solidFill>
              <a:srgbClr val="000000"/>
            </a:solidFill>
            <a:miter lim="800000"/>
            <a:headEnd/>
            <a:tailEnd/>
          </a:ln>
          <a:effectLst/>
        </p:spPr>
      </p:sp>
      <p:sp>
        <p:nvSpPr>
          <p:cNvPr id="9221" name="Rectangle 5"/>
          <p:cNvSpPr>
            <a:spLocks noGrp="1" noChangeArrowheads="1"/>
          </p:cNvSpPr>
          <p:nvPr>
            <p:ph type="body" sz="quarter" idx="3"/>
          </p:nvPr>
        </p:nvSpPr>
        <p:spPr bwMode="auto">
          <a:xfrm>
            <a:off x="935038" y="4416425"/>
            <a:ext cx="5140325" cy="4181475"/>
          </a:xfrm>
          <a:prstGeom prst="rect">
            <a:avLst/>
          </a:prstGeom>
          <a:noFill/>
          <a:ln w="9525">
            <a:noFill/>
            <a:miter lim="800000"/>
            <a:headEnd/>
            <a:tailEnd/>
          </a:ln>
          <a:effectLst/>
        </p:spPr>
        <p:txBody>
          <a:bodyPr vert="horz" wrap="square" lIns="93172" tIns="46587" rIns="93172" bIns="4658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22" name="Rectangle 6"/>
          <p:cNvSpPr>
            <a:spLocks noGrp="1" noChangeArrowheads="1"/>
          </p:cNvSpPr>
          <p:nvPr>
            <p:ph type="ftr" sz="quarter" idx="4"/>
          </p:nvPr>
        </p:nvSpPr>
        <p:spPr bwMode="auto">
          <a:xfrm>
            <a:off x="0" y="8832850"/>
            <a:ext cx="3038475" cy="463550"/>
          </a:xfrm>
          <a:prstGeom prst="rect">
            <a:avLst/>
          </a:prstGeom>
          <a:noFill/>
          <a:ln w="9525">
            <a:noFill/>
            <a:miter lim="800000"/>
            <a:headEnd/>
            <a:tailEnd/>
          </a:ln>
          <a:effectLst/>
        </p:spPr>
        <p:txBody>
          <a:bodyPr vert="horz" wrap="square" lIns="93172" tIns="46587" rIns="93172" bIns="46587" numCol="1" anchor="b" anchorCtr="0" compatLnSpc="1">
            <a:prstTxWarp prst="textNoShape">
              <a:avLst/>
            </a:prstTxWarp>
          </a:bodyPr>
          <a:lstStyle>
            <a:lvl1pPr defTabSz="931863">
              <a:defRPr sz="1200">
                <a:latin typeface="Times New Roman" pitchFamily="18" charset="0"/>
              </a:defRPr>
            </a:lvl1pPr>
          </a:lstStyle>
          <a:p>
            <a:endParaRPr lang="en-US"/>
          </a:p>
        </p:txBody>
      </p:sp>
      <p:sp>
        <p:nvSpPr>
          <p:cNvPr id="9223" name="Rectangle 7"/>
          <p:cNvSpPr>
            <a:spLocks noGrp="1" noChangeArrowheads="1"/>
          </p:cNvSpPr>
          <p:nvPr>
            <p:ph type="sldNum" sz="quarter" idx="5"/>
          </p:nvPr>
        </p:nvSpPr>
        <p:spPr bwMode="auto">
          <a:xfrm>
            <a:off x="3971925" y="8832850"/>
            <a:ext cx="3038475" cy="463550"/>
          </a:xfrm>
          <a:prstGeom prst="rect">
            <a:avLst/>
          </a:prstGeom>
          <a:noFill/>
          <a:ln w="9525">
            <a:noFill/>
            <a:miter lim="800000"/>
            <a:headEnd/>
            <a:tailEnd/>
          </a:ln>
          <a:effectLst/>
        </p:spPr>
        <p:txBody>
          <a:bodyPr vert="horz" wrap="square" lIns="93172" tIns="46587" rIns="93172" bIns="46587" numCol="1" anchor="b" anchorCtr="0" compatLnSpc="1">
            <a:prstTxWarp prst="textNoShape">
              <a:avLst/>
            </a:prstTxWarp>
          </a:bodyPr>
          <a:lstStyle>
            <a:lvl1pPr algn="r" defTabSz="931863">
              <a:defRPr sz="1200">
                <a:latin typeface="Times New Roman" pitchFamily="18" charset="0"/>
              </a:defRPr>
            </a:lvl1pPr>
          </a:lstStyle>
          <a:p>
            <a:fld id="{3D80A244-13CD-46AF-8783-15ED1C089D9E}"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ourier New" pitchFamily="49" charset="0"/>
        <a:ea typeface="+mn-ea"/>
        <a:cs typeface="+mn-cs"/>
      </a:defRPr>
    </a:lvl1pPr>
    <a:lvl2pPr marL="457200" algn="l" rtl="0" fontAlgn="base">
      <a:spcBef>
        <a:spcPct val="30000"/>
      </a:spcBef>
      <a:spcAft>
        <a:spcPct val="0"/>
      </a:spcAft>
      <a:defRPr sz="1200" kern="1200">
        <a:solidFill>
          <a:schemeClr val="tx1"/>
        </a:solidFill>
        <a:latin typeface="Courier New" pitchFamily="49" charset="0"/>
        <a:ea typeface="+mn-ea"/>
        <a:cs typeface="+mn-cs"/>
      </a:defRPr>
    </a:lvl2pPr>
    <a:lvl3pPr marL="914400" algn="l" rtl="0" fontAlgn="base">
      <a:spcBef>
        <a:spcPct val="30000"/>
      </a:spcBef>
      <a:spcAft>
        <a:spcPct val="0"/>
      </a:spcAft>
      <a:defRPr sz="1200" kern="1200">
        <a:solidFill>
          <a:schemeClr val="tx1"/>
        </a:solidFill>
        <a:latin typeface="Courier New" pitchFamily="49" charset="0"/>
        <a:ea typeface="+mn-ea"/>
        <a:cs typeface="+mn-cs"/>
      </a:defRPr>
    </a:lvl3pPr>
    <a:lvl4pPr marL="1371600" algn="l" rtl="0" fontAlgn="base">
      <a:spcBef>
        <a:spcPct val="30000"/>
      </a:spcBef>
      <a:spcAft>
        <a:spcPct val="0"/>
      </a:spcAft>
      <a:defRPr sz="1200" kern="1200">
        <a:solidFill>
          <a:schemeClr val="tx1"/>
        </a:solidFill>
        <a:latin typeface="Courier New" pitchFamily="49" charset="0"/>
        <a:ea typeface="+mn-ea"/>
        <a:cs typeface="+mn-cs"/>
      </a:defRPr>
    </a:lvl4pPr>
    <a:lvl5pPr marL="1828800" algn="l" rtl="0" fontAlgn="base">
      <a:spcBef>
        <a:spcPct val="30000"/>
      </a:spcBef>
      <a:spcAft>
        <a:spcPct val="0"/>
      </a:spcAft>
      <a:defRPr sz="1200" kern="1200">
        <a:solidFill>
          <a:schemeClr val="tx1"/>
        </a:solidFill>
        <a:latin typeface="Courier New" pitchFamily="49"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F1EA2C-C0B0-4D1B-B6AB-063E702C392E}" type="slidenum">
              <a:rPr lang="en-US"/>
              <a:pPr/>
              <a:t>1</a:t>
            </a:fld>
            <a:endParaRPr lang="en-US"/>
          </a:p>
        </p:txBody>
      </p:sp>
      <p:sp>
        <p:nvSpPr>
          <p:cNvPr id="179202" name="Rectangle 2"/>
          <p:cNvSpPr>
            <a:spLocks noGrp="1" noRot="1" noChangeAspect="1" noChangeArrowheads="1" noTextEdit="1"/>
          </p:cNvSpPr>
          <p:nvPr>
            <p:ph type="sldImg"/>
          </p:nvPr>
        </p:nvSpPr>
        <p:spPr>
          <a:ln/>
        </p:spPr>
      </p:sp>
      <p:sp>
        <p:nvSpPr>
          <p:cNvPr id="1792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8013DF-6B63-4BB7-8AD8-0768D94826D9}" type="slidenum">
              <a:rPr lang="en-US"/>
              <a:pPr/>
              <a:t>10</a:t>
            </a:fld>
            <a:endParaRPr lang="en-US"/>
          </a:p>
        </p:txBody>
      </p:sp>
      <p:sp>
        <p:nvSpPr>
          <p:cNvPr id="188418" name="Rectangle 2"/>
          <p:cNvSpPr>
            <a:spLocks noGrp="1" noRot="1" noChangeAspect="1" noChangeArrowheads="1" noTextEdit="1"/>
          </p:cNvSpPr>
          <p:nvPr>
            <p:ph type="sldImg"/>
          </p:nvPr>
        </p:nvSpPr>
        <p:spPr>
          <a:ln/>
        </p:spPr>
      </p:sp>
      <p:sp>
        <p:nvSpPr>
          <p:cNvPr id="1884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41E96E-F808-4CCB-86CA-A40000FE9E79}" type="slidenum">
              <a:rPr lang="en-US"/>
              <a:pPr/>
              <a:t>11</a:t>
            </a:fld>
            <a:endParaRPr lang="en-US"/>
          </a:p>
        </p:txBody>
      </p:sp>
      <p:sp>
        <p:nvSpPr>
          <p:cNvPr id="189442" name="Rectangle 2"/>
          <p:cNvSpPr>
            <a:spLocks noGrp="1" noRot="1" noChangeAspect="1" noChangeArrowheads="1" noTextEdit="1"/>
          </p:cNvSpPr>
          <p:nvPr>
            <p:ph type="sldImg"/>
          </p:nvPr>
        </p:nvSpPr>
        <p:spPr>
          <a:ln/>
        </p:spPr>
      </p:sp>
      <p:sp>
        <p:nvSpPr>
          <p:cNvPr id="189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A3B36D-E8F7-4338-A752-B9EE677AE5AD}" type="slidenum">
              <a:rPr lang="en-US"/>
              <a:pPr/>
              <a:t>12</a:t>
            </a:fld>
            <a:endParaRPr lang="en-US"/>
          </a:p>
        </p:txBody>
      </p:sp>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4EFD75-4C26-41F2-BA20-93192A916872}" type="slidenum">
              <a:rPr lang="en-US"/>
              <a:pPr/>
              <a:t>13</a:t>
            </a:fld>
            <a:endParaRPr lang="en-US"/>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A34F2D-45EB-411B-84E5-469C61806A2F}" type="slidenum">
              <a:rPr lang="en-US"/>
              <a:pPr/>
              <a:t>14</a:t>
            </a:fld>
            <a:endParaRPr lang="en-US"/>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5C017B-B64A-4874-B5FC-E111F1F73255}" type="slidenum">
              <a:rPr lang="en-US"/>
              <a:pPr/>
              <a:t>15</a:t>
            </a:fld>
            <a:endParaRPr lang="en-US"/>
          </a:p>
        </p:txBody>
      </p:sp>
      <p:sp>
        <p:nvSpPr>
          <p:cNvPr id="89090" name="Rectangle 1026"/>
          <p:cNvSpPr>
            <a:spLocks noGrp="1" noRot="1" noChangeAspect="1" noChangeArrowheads="1" noTextEdit="1"/>
          </p:cNvSpPr>
          <p:nvPr>
            <p:ph type="sldImg"/>
          </p:nvPr>
        </p:nvSpPr>
        <p:spPr>
          <a:ln/>
        </p:spPr>
      </p:sp>
      <p:sp>
        <p:nvSpPr>
          <p:cNvPr id="89091" name="Rectangle 1027"/>
          <p:cNvSpPr>
            <a:spLocks noGrp="1" noChangeArrowheads="1"/>
          </p:cNvSpPr>
          <p:nvPr>
            <p:ph type="body" idx="1"/>
          </p:nvPr>
        </p:nvSpPr>
        <p:spPr/>
        <p:txBody>
          <a:bodyPr/>
          <a:lstStyle/>
          <a:p>
            <a:r>
              <a:rPr lang="en-US"/>
              <a:t>See answers in the word file “Answers-sorption-exercises-S1-S2”.</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5FE377-01E3-4F6A-8DCD-CAB63F156A6A}" type="slidenum">
              <a:rPr lang="en-US"/>
              <a:pPr/>
              <a:t>16</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8DA9F3-258E-4AAE-A21B-7FDF73AD8FF6}" type="slidenum">
              <a:rPr lang="en-US"/>
              <a:pPr/>
              <a:t>17</a:t>
            </a:fld>
            <a:endParaRPr lang="en-US"/>
          </a:p>
        </p:txBody>
      </p:sp>
      <p:sp>
        <p:nvSpPr>
          <p:cNvPr id="190466" name="Rectangle 2"/>
          <p:cNvSpPr>
            <a:spLocks noGrp="1" noRot="1" noChangeAspect="1" noChangeArrowheads="1" noTextEdit="1"/>
          </p:cNvSpPr>
          <p:nvPr>
            <p:ph type="sldImg"/>
          </p:nvPr>
        </p:nvSpPr>
        <p:spPr>
          <a:ln/>
        </p:spPr>
      </p:sp>
      <p:sp>
        <p:nvSpPr>
          <p:cNvPr id="190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A4FF54-B651-4A2C-A4FF-C397AAADCA2F}" type="slidenum">
              <a:rPr lang="en-US"/>
              <a:pPr/>
              <a:t>18</a:t>
            </a:fld>
            <a:endParaRPr lang="en-US"/>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p:txBody>
          <a:bodyPr/>
          <a:lstStyle/>
          <a:p>
            <a:pPr marL="228600" indent="-228600">
              <a:buFontTx/>
              <a:buChar char="•"/>
            </a:pPr>
            <a:r>
              <a:rPr lang="en-US"/>
              <a:t>See answers in the word file “Answers-sorption-exercises-S1-S2”.  PHREEQC input filename is S2-a.</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F8DDB3-E6AD-494F-B908-AF9856714867}" type="slidenum">
              <a:rPr lang="en-US"/>
              <a:pPr/>
              <a:t>19</a:t>
            </a:fld>
            <a:endParaRPr lang="en-US"/>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p:txBody>
          <a:bodyPr/>
          <a:lstStyle/>
          <a:p>
            <a:pPr marL="228600" indent="-228600">
              <a:buFontTx/>
              <a:buChar char="•"/>
            </a:pPr>
            <a:r>
              <a:rPr lang="en-US"/>
              <a:t>See answers in the word file “Answers-sorption-exercises-S1-S2”.  PHREEQC input filenames are S2-b and S2-c for the Pitzer run.</a:t>
            </a:r>
          </a:p>
          <a:p>
            <a:pPr marL="228600" indent="-228600">
              <a:buFontTx/>
              <a:buChar char="•"/>
            </a:pP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6F60DF-8619-4F58-9B5F-5640AADD9E60}" type="slidenum">
              <a:rPr lang="en-US"/>
              <a:pPr/>
              <a:t>2</a:t>
            </a:fld>
            <a:endParaRPr lang="en-US"/>
          </a:p>
        </p:txBody>
      </p:sp>
      <p:sp>
        <p:nvSpPr>
          <p:cNvPr id="180226" name="Rectangle 2"/>
          <p:cNvSpPr>
            <a:spLocks noGrp="1" noRot="1" noChangeAspect="1" noChangeArrowheads="1" noTextEdit="1"/>
          </p:cNvSpPr>
          <p:nvPr>
            <p:ph type="sldImg"/>
          </p:nvPr>
        </p:nvSpPr>
        <p:spPr>
          <a:ln/>
        </p:spPr>
      </p:sp>
      <p:sp>
        <p:nvSpPr>
          <p:cNvPr id="180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C50767-20AB-40FC-9021-D18A4BEE228C}" type="slidenum">
              <a:rPr lang="en-US"/>
              <a:pPr/>
              <a:t>20</a:t>
            </a:fld>
            <a:endParaRPr lang="en-US"/>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C55E40-9014-4F24-9E4C-04DDD0D8C08E}" type="slidenum">
              <a:rPr lang="en-US"/>
              <a:pPr/>
              <a:t>21</a:t>
            </a:fld>
            <a:endParaRPr lang="en-US"/>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AC74A5-7DBB-4480-A2C3-4175803F0F54}" type="slidenum">
              <a:rPr lang="en-US"/>
              <a:pPr/>
              <a:t>22</a:t>
            </a:fld>
            <a:endParaRPr lang="en-US"/>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C66B00-FAF5-4E18-B979-E5280FB17EAF}" type="slidenum">
              <a:rPr lang="en-US"/>
              <a:pPr/>
              <a:t>23</a:t>
            </a:fld>
            <a:endParaRPr lang="en-US"/>
          </a:p>
        </p:txBody>
      </p:sp>
      <p:sp>
        <p:nvSpPr>
          <p:cNvPr id="104450" name="Rectangle 2"/>
          <p:cNvSpPr>
            <a:spLocks noGrp="1" noRot="1" noChangeAspect="1" noChangeArrowheads="1" noTextEdit="1"/>
          </p:cNvSpPr>
          <p:nvPr>
            <p:ph type="sldImg"/>
          </p:nvPr>
        </p:nvSpPr>
        <p:spPr bwMode="auto">
          <a:xfrm>
            <a:off x="1179513" y="698500"/>
            <a:ext cx="4648200" cy="3486150"/>
          </a:xfrm>
          <a:prstGeom prst="rect">
            <a:avLst/>
          </a:prstGeom>
          <a:solidFill>
            <a:srgbClr val="FFFFFF"/>
          </a:solidFill>
          <a:ln>
            <a:solidFill>
              <a:srgbClr val="000000"/>
            </a:solidFill>
            <a:miter lim="800000"/>
            <a:headEnd/>
            <a:tailEnd/>
          </a:ln>
        </p:spPr>
      </p:sp>
      <p:sp>
        <p:nvSpPr>
          <p:cNvPr id="104451" name="Rectangle 3"/>
          <p:cNvSpPr>
            <a:spLocks noGrp="1" noChangeArrowheads="1"/>
          </p:cNvSpPr>
          <p:nvPr>
            <p:ph type="body" idx="1"/>
          </p:nvPr>
        </p:nvSpPr>
        <p:spPr bwMode="auto">
          <a:xfrm>
            <a:off x="935038" y="4416425"/>
            <a:ext cx="5140325" cy="4181475"/>
          </a:xfrm>
          <a:prstGeom prst="rect">
            <a:avLst/>
          </a:prstGeom>
          <a:solidFill>
            <a:srgbClr val="FFFFFF"/>
          </a:solidFill>
          <a:ln>
            <a:solidFill>
              <a:srgbClr val="000000"/>
            </a:solidFill>
            <a:miter lim="800000"/>
            <a:headEnd/>
            <a:tailEnd/>
          </a:ln>
        </p:spPr>
        <p:txBody>
          <a:bodyPr lIns="91624" tIns="45813" rIns="91624" bIns="45813"/>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55AFBF-907A-45A5-B714-DB8FA952EFD6}" type="slidenum">
              <a:rPr lang="en-US"/>
              <a:pPr/>
              <a:t>24</a:t>
            </a:fld>
            <a:endParaRPr lang="en-US"/>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47C5D5-A9F3-4419-9883-0CD98CF2533D}" type="slidenum">
              <a:rPr lang="en-US"/>
              <a:pPr/>
              <a:t>25</a:t>
            </a:fld>
            <a:endParaRPr lang="en-US"/>
          </a:p>
        </p:txBody>
      </p:sp>
      <p:sp>
        <p:nvSpPr>
          <p:cNvPr id="192514" name="Rectangle 2"/>
          <p:cNvSpPr>
            <a:spLocks noGrp="1" noRot="1" noChangeAspect="1" noChangeArrowheads="1" noTextEdit="1"/>
          </p:cNvSpPr>
          <p:nvPr>
            <p:ph type="sldImg"/>
          </p:nvPr>
        </p:nvSpPr>
        <p:spPr>
          <a:ln/>
        </p:spPr>
      </p:sp>
      <p:sp>
        <p:nvSpPr>
          <p:cNvPr id="192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99E3EE-CCCA-4DF4-9295-88CE73193C3F}" type="slidenum">
              <a:rPr lang="en-US"/>
              <a:pPr/>
              <a:t>26</a:t>
            </a:fld>
            <a:endParaRPr lang="en-US"/>
          </a:p>
        </p:txBody>
      </p:sp>
      <p:sp>
        <p:nvSpPr>
          <p:cNvPr id="193538" name="Rectangle 2"/>
          <p:cNvSpPr>
            <a:spLocks noGrp="1" noRot="1" noChangeAspect="1" noChangeArrowheads="1" noTextEdit="1"/>
          </p:cNvSpPr>
          <p:nvPr>
            <p:ph type="sldImg"/>
          </p:nvPr>
        </p:nvSpPr>
        <p:spPr>
          <a:ln/>
        </p:spPr>
      </p:sp>
      <p:sp>
        <p:nvSpPr>
          <p:cNvPr id="193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FEA202-8369-42B5-AFB1-A0FC99DB6A73}" type="slidenum">
              <a:rPr lang="en-US"/>
              <a:pPr/>
              <a:t>27</a:t>
            </a:fld>
            <a:endParaRPr lang="en-US"/>
          </a:p>
        </p:txBody>
      </p:sp>
      <p:sp>
        <p:nvSpPr>
          <p:cNvPr id="194562" name="Rectangle 2"/>
          <p:cNvSpPr>
            <a:spLocks noGrp="1" noRot="1" noChangeAspect="1" noChangeArrowheads="1" noTextEdit="1"/>
          </p:cNvSpPr>
          <p:nvPr>
            <p:ph type="sldImg"/>
          </p:nvPr>
        </p:nvSpPr>
        <p:spPr>
          <a:ln/>
        </p:spPr>
      </p:sp>
      <p:sp>
        <p:nvSpPr>
          <p:cNvPr id="194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75890F-3D8E-4DDD-956C-B2D81269FA34}" type="slidenum">
              <a:rPr lang="en-US"/>
              <a:pPr/>
              <a:t>28</a:t>
            </a:fld>
            <a:endParaRPr lang="en-US"/>
          </a:p>
        </p:txBody>
      </p:sp>
      <p:sp>
        <p:nvSpPr>
          <p:cNvPr id="195586" name="Rectangle 2"/>
          <p:cNvSpPr>
            <a:spLocks noGrp="1" noRot="1" noChangeAspect="1" noChangeArrowheads="1" noTextEdit="1"/>
          </p:cNvSpPr>
          <p:nvPr>
            <p:ph type="sldImg"/>
          </p:nvPr>
        </p:nvSpPr>
        <p:spPr>
          <a:ln/>
        </p:spPr>
      </p:sp>
      <p:sp>
        <p:nvSpPr>
          <p:cNvPr id="195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7387AF-C5EF-4B76-A63C-82FEC3E4DBE8}" type="slidenum">
              <a:rPr lang="en-US"/>
              <a:pPr/>
              <a:t>29</a:t>
            </a:fld>
            <a:endParaRPr lang="en-US"/>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BDF8F0-FDDE-4767-98AB-E88DFAD6F801}" type="slidenum">
              <a:rPr lang="en-US"/>
              <a:pPr/>
              <a:t>3</a:t>
            </a:fld>
            <a:endParaRPr lang="en-US"/>
          </a:p>
        </p:txBody>
      </p:sp>
      <p:sp>
        <p:nvSpPr>
          <p:cNvPr id="181250" name="Rectangle 2"/>
          <p:cNvSpPr>
            <a:spLocks noGrp="1" noRot="1" noChangeAspect="1" noChangeArrowheads="1" noTextEdit="1"/>
          </p:cNvSpPr>
          <p:nvPr>
            <p:ph type="sldImg"/>
          </p:nvPr>
        </p:nvSpPr>
        <p:spPr>
          <a:ln/>
        </p:spPr>
      </p:sp>
      <p:sp>
        <p:nvSpPr>
          <p:cNvPr id="181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D58828-E44E-4966-AF8C-12B9DD03E931}" type="slidenum">
              <a:rPr lang="en-US"/>
              <a:pPr/>
              <a:t>30</a:t>
            </a:fld>
            <a:endParaRPr lang="en-US"/>
          </a:p>
        </p:txBody>
      </p:sp>
      <p:sp>
        <p:nvSpPr>
          <p:cNvPr id="197634" name="Rectangle 2"/>
          <p:cNvSpPr>
            <a:spLocks noGrp="1" noRot="1" noChangeAspect="1" noChangeArrowheads="1" noTextEdit="1"/>
          </p:cNvSpPr>
          <p:nvPr>
            <p:ph type="sldImg"/>
          </p:nvPr>
        </p:nvSpPr>
        <p:spPr>
          <a:ln/>
        </p:spPr>
      </p:sp>
      <p:sp>
        <p:nvSpPr>
          <p:cNvPr id="197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2BDFF1-E92C-4A60-B0B1-E173DD41A74A}" type="slidenum">
              <a:rPr lang="en-US"/>
              <a:pPr/>
              <a:t>31</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647FE6-7628-4229-ABD7-A4ADDDB549FD}" type="slidenum">
              <a:rPr lang="en-US"/>
              <a:pPr/>
              <a:t>32</a:t>
            </a:fld>
            <a:endParaRPr lang="en-US"/>
          </a:p>
        </p:txBody>
      </p:sp>
      <p:sp>
        <p:nvSpPr>
          <p:cNvPr id="199682" name="Rectangle 2"/>
          <p:cNvSpPr>
            <a:spLocks noGrp="1" noRot="1" noChangeAspect="1" noChangeArrowheads="1" noTextEdit="1"/>
          </p:cNvSpPr>
          <p:nvPr>
            <p:ph type="sldImg"/>
          </p:nvPr>
        </p:nvSpPr>
        <p:spPr>
          <a:ln/>
        </p:spPr>
      </p:sp>
      <p:sp>
        <p:nvSpPr>
          <p:cNvPr id="1996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FB3A05-8FCF-4217-9687-E6FEAA3FE7BB}" type="slidenum">
              <a:rPr lang="en-US"/>
              <a:pPr/>
              <a:t>33</a:t>
            </a:fld>
            <a:endParaRPr lang="en-US"/>
          </a:p>
        </p:txBody>
      </p:sp>
      <p:sp>
        <p:nvSpPr>
          <p:cNvPr id="200706" name="Rectangle 2"/>
          <p:cNvSpPr>
            <a:spLocks noGrp="1" noRot="1" noChangeAspect="1" noChangeArrowheads="1" noTextEdit="1"/>
          </p:cNvSpPr>
          <p:nvPr>
            <p:ph type="sldImg"/>
          </p:nvPr>
        </p:nvSpPr>
        <p:spPr>
          <a:ln/>
        </p:spPr>
      </p:sp>
      <p:sp>
        <p:nvSpPr>
          <p:cNvPr id="200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5E9F0A-AF87-4E89-A5F4-3228E352E4C9}" type="slidenum">
              <a:rPr lang="en-US"/>
              <a:pPr/>
              <a:t>34</a:t>
            </a:fld>
            <a:endParaRPr lang="en-US"/>
          </a:p>
        </p:txBody>
      </p:sp>
      <p:sp>
        <p:nvSpPr>
          <p:cNvPr id="201730" name="Rectangle 2"/>
          <p:cNvSpPr>
            <a:spLocks noGrp="1" noRot="1" noChangeAspect="1" noChangeArrowheads="1" noTextEdit="1"/>
          </p:cNvSpPr>
          <p:nvPr>
            <p:ph type="sldImg"/>
          </p:nvPr>
        </p:nvSpPr>
        <p:spPr>
          <a:ln/>
        </p:spPr>
      </p:sp>
      <p:sp>
        <p:nvSpPr>
          <p:cNvPr id="2017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024C4A-2272-4611-B745-17D50F83C0BE}" type="slidenum">
              <a:rPr lang="en-US"/>
              <a:pPr/>
              <a:t>35</a:t>
            </a:fld>
            <a:endParaRPr lang="en-US"/>
          </a:p>
        </p:txBody>
      </p:sp>
      <p:sp>
        <p:nvSpPr>
          <p:cNvPr id="202754" name="Rectangle 2"/>
          <p:cNvSpPr>
            <a:spLocks noGrp="1" noRot="1" noChangeAspect="1" noChangeArrowheads="1" noTextEdit="1"/>
          </p:cNvSpPr>
          <p:nvPr>
            <p:ph type="sldImg"/>
          </p:nvPr>
        </p:nvSpPr>
        <p:spPr>
          <a:ln/>
        </p:spPr>
      </p:sp>
      <p:sp>
        <p:nvSpPr>
          <p:cNvPr id="202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73109E-0CBA-4670-8F07-608372DCC718}" type="slidenum">
              <a:rPr lang="en-US"/>
              <a:pPr/>
              <a:t>36</a:t>
            </a:fld>
            <a:endParaRPr lang="en-US"/>
          </a:p>
        </p:txBody>
      </p:sp>
      <p:sp>
        <p:nvSpPr>
          <p:cNvPr id="203778" name="Rectangle 2"/>
          <p:cNvSpPr>
            <a:spLocks noGrp="1" noRot="1" noChangeAspect="1" noChangeArrowheads="1" noTextEdit="1"/>
          </p:cNvSpPr>
          <p:nvPr>
            <p:ph type="sldImg"/>
          </p:nvPr>
        </p:nvSpPr>
        <p:spPr>
          <a:ln/>
        </p:spPr>
      </p:sp>
      <p:sp>
        <p:nvSpPr>
          <p:cNvPr id="203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82C806-A555-431C-8BEC-41472CC0613E}" type="slidenum">
              <a:rPr lang="en-US"/>
              <a:pPr/>
              <a:t>37</a:t>
            </a:fld>
            <a:endParaRPr lang="en-US"/>
          </a:p>
        </p:txBody>
      </p:sp>
      <p:sp>
        <p:nvSpPr>
          <p:cNvPr id="204802" name="Rectangle 2"/>
          <p:cNvSpPr>
            <a:spLocks noGrp="1" noRot="1" noChangeAspect="1" noChangeArrowheads="1" noTextEdit="1"/>
          </p:cNvSpPr>
          <p:nvPr>
            <p:ph type="sldImg"/>
          </p:nvPr>
        </p:nvSpPr>
        <p:spPr>
          <a:ln/>
        </p:spPr>
      </p:sp>
      <p:sp>
        <p:nvSpPr>
          <p:cNvPr id="204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C7E3C4-027D-4D98-8605-FAEF56569993}" type="slidenum">
              <a:rPr lang="en-US"/>
              <a:pPr/>
              <a:t>38</a:t>
            </a:fld>
            <a:endParaRPr lang="en-US"/>
          </a:p>
        </p:txBody>
      </p:sp>
      <p:sp>
        <p:nvSpPr>
          <p:cNvPr id="205826" name="Rectangle 2"/>
          <p:cNvSpPr>
            <a:spLocks noGrp="1" noRot="1" noChangeAspect="1" noChangeArrowheads="1" noTextEdit="1"/>
          </p:cNvSpPr>
          <p:nvPr>
            <p:ph type="sldImg"/>
          </p:nvPr>
        </p:nvSpPr>
        <p:spPr>
          <a:ln/>
        </p:spPr>
      </p:sp>
      <p:sp>
        <p:nvSpPr>
          <p:cNvPr id="205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D06626-D281-4C59-B266-2088D75F8FDE}" type="slidenum">
              <a:rPr lang="en-US"/>
              <a:pPr/>
              <a:t>39</a:t>
            </a:fld>
            <a:endParaRPr lang="en-US"/>
          </a:p>
        </p:txBody>
      </p:sp>
      <p:sp>
        <p:nvSpPr>
          <p:cNvPr id="206850" name="Rectangle 2"/>
          <p:cNvSpPr>
            <a:spLocks noGrp="1" noRot="1" noChangeAspect="1" noChangeArrowheads="1" noTextEdit="1"/>
          </p:cNvSpPr>
          <p:nvPr>
            <p:ph type="sldImg"/>
          </p:nvPr>
        </p:nvSpPr>
        <p:spPr>
          <a:ln/>
        </p:spPr>
      </p:sp>
      <p:sp>
        <p:nvSpPr>
          <p:cNvPr id="206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880D86-F945-46DA-9B4B-98A44D4C6EE1}" type="slidenum">
              <a:rPr lang="en-US"/>
              <a:pPr/>
              <a:t>4</a:t>
            </a:fld>
            <a:endParaRPr lang="en-US"/>
          </a:p>
        </p:txBody>
      </p:sp>
      <p:sp>
        <p:nvSpPr>
          <p:cNvPr id="182274" name="Rectangle 2"/>
          <p:cNvSpPr>
            <a:spLocks noGrp="1" noRot="1" noChangeAspect="1" noChangeArrowheads="1" noTextEdit="1"/>
          </p:cNvSpPr>
          <p:nvPr>
            <p:ph type="sldImg"/>
          </p:nvPr>
        </p:nvSpPr>
        <p:spPr>
          <a:ln/>
        </p:spPr>
      </p:sp>
      <p:sp>
        <p:nvSpPr>
          <p:cNvPr id="182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1CA5A9-7B14-44FC-A183-E0EE08C32EA0}" type="slidenum">
              <a:rPr lang="en-US"/>
              <a:pPr/>
              <a:t>40</a:t>
            </a:fld>
            <a:endParaRPr lang="en-US"/>
          </a:p>
        </p:txBody>
      </p:sp>
      <p:sp>
        <p:nvSpPr>
          <p:cNvPr id="207874" name="Rectangle 2"/>
          <p:cNvSpPr>
            <a:spLocks noGrp="1" noRot="1" noChangeAspect="1" noChangeArrowheads="1" noTextEdit="1"/>
          </p:cNvSpPr>
          <p:nvPr>
            <p:ph type="sldImg"/>
          </p:nvPr>
        </p:nvSpPr>
        <p:spPr>
          <a:ln/>
        </p:spPr>
      </p:sp>
      <p:sp>
        <p:nvSpPr>
          <p:cNvPr id="207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579024-CE17-4488-8C9B-4D126489F403}" type="slidenum">
              <a:rPr lang="en-US"/>
              <a:pPr/>
              <a:t>41</a:t>
            </a:fld>
            <a:endParaRPr lang="en-US"/>
          </a:p>
        </p:txBody>
      </p:sp>
      <p:sp>
        <p:nvSpPr>
          <p:cNvPr id="208898" name="Rectangle 2"/>
          <p:cNvSpPr>
            <a:spLocks noGrp="1" noRot="1" noChangeAspect="1" noChangeArrowheads="1" noTextEdit="1"/>
          </p:cNvSpPr>
          <p:nvPr>
            <p:ph type="sldImg"/>
          </p:nvPr>
        </p:nvSpPr>
        <p:spPr>
          <a:ln/>
        </p:spPr>
      </p:sp>
      <p:sp>
        <p:nvSpPr>
          <p:cNvPr id="208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FF5A32-6A69-4267-81C0-C63C93D62721}" type="slidenum">
              <a:rPr lang="en-US"/>
              <a:pPr/>
              <a:t>42</a:t>
            </a:fld>
            <a:endParaRPr lang="en-US"/>
          </a:p>
        </p:txBody>
      </p:sp>
      <p:sp>
        <p:nvSpPr>
          <p:cNvPr id="209922" name="Rectangle 2"/>
          <p:cNvSpPr>
            <a:spLocks noGrp="1" noRot="1" noChangeAspect="1" noChangeArrowheads="1" noTextEdit="1"/>
          </p:cNvSpPr>
          <p:nvPr>
            <p:ph type="sldImg"/>
          </p:nvPr>
        </p:nvSpPr>
        <p:spPr>
          <a:ln/>
        </p:spPr>
      </p:sp>
      <p:sp>
        <p:nvSpPr>
          <p:cNvPr id="209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588E63-1C34-4918-87D0-CA2CDC94CF34}" type="slidenum">
              <a:rPr lang="en-US"/>
              <a:pPr/>
              <a:t>43</a:t>
            </a:fld>
            <a:endParaRPr lang="en-US"/>
          </a:p>
        </p:txBody>
      </p:sp>
      <p:sp>
        <p:nvSpPr>
          <p:cNvPr id="210946" name="Rectangle 2"/>
          <p:cNvSpPr>
            <a:spLocks noGrp="1" noRot="1" noChangeAspect="1" noChangeArrowheads="1" noTextEdit="1"/>
          </p:cNvSpPr>
          <p:nvPr>
            <p:ph type="sldImg"/>
          </p:nvPr>
        </p:nvSpPr>
        <p:spPr>
          <a:ln/>
        </p:spPr>
      </p:sp>
      <p:sp>
        <p:nvSpPr>
          <p:cNvPr id="210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8A45BA-E500-4FED-8B34-6E06F530DEFA}" type="slidenum">
              <a:rPr lang="en-US"/>
              <a:pPr/>
              <a:t>44</a:t>
            </a:fld>
            <a:endParaRPr lang="en-US"/>
          </a:p>
        </p:txBody>
      </p:sp>
      <p:sp>
        <p:nvSpPr>
          <p:cNvPr id="211970" name="Rectangle 2"/>
          <p:cNvSpPr>
            <a:spLocks noGrp="1" noRot="1" noChangeAspect="1" noChangeArrowheads="1" noTextEdit="1"/>
          </p:cNvSpPr>
          <p:nvPr>
            <p:ph type="sldImg"/>
          </p:nvPr>
        </p:nvSpPr>
        <p:spPr>
          <a:ln/>
        </p:spPr>
      </p:sp>
      <p:sp>
        <p:nvSpPr>
          <p:cNvPr id="211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060CD5-3AE0-4F7A-8B0E-0380B2645A7D}" type="slidenum">
              <a:rPr lang="en-US"/>
              <a:pPr/>
              <a:t>45</a:t>
            </a:fld>
            <a:endParaRPr lang="en-US"/>
          </a:p>
        </p:txBody>
      </p:sp>
      <p:sp>
        <p:nvSpPr>
          <p:cNvPr id="212994" name="Rectangle 2"/>
          <p:cNvSpPr>
            <a:spLocks noGrp="1" noRot="1" noChangeAspect="1" noChangeArrowheads="1" noTextEdit="1"/>
          </p:cNvSpPr>
          <p:nvPr>
            <p:ph type="sldImg"/>
          </p:nvPr>
        </p:nvSpPr>
        <p:spPr>
          <a:ln/>
        </p:spPr>
      </p:sp>
      <p:sp>
        <p:nvSpPr>
          <p:cNvPr id="212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B201F8-FAFA-468F-BE51-68C4AD7B3A9E}" type="slidenum">
              <a:rPr lang="en-US"/>
              <a:pPr/>
              <a:t>46</a:t>
            </a:fld>
            <a:endParaRPr lang="en-US"/>
          </a:p>
        </p:txBody>
      </p:sp>
      <p:sp>
        <p:nvSpPr>
          <p:cNvPr id="214018" name="Rectangle 2"/>
          <p:cNvSpPr>
            <a:spLocks noGrp="1" noRot="1" noChangeAspect="1" noChangeArrowheads="1" noTextEdit="1"/>
          </p:cNvSpPr>
          <p:nvPr>
            <p:ph type="sldImg"/>
          </p:nvPr>
        </p:nvSpPr>
        <p:spPr>
          <a:ln/>
        </p:spPr>
      </p:sp>
      <p:sp>
        <p:nvSpPr>
          <p:cNvPr id="214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839042-43CF-48C2-8405-4125B170905A}" type="slidenum">
              <a:rPr lang="en-US"/>
              <a:pPr/>
              <a:t>47</a:t>
            </a:fld>
            <a:endParaRPr lang="en-US"/>
          </a:p>
        </p:txBody>
      </p:sp>
      <p:sp>
        <p:nvSpPr>
          <p:cNvPr id="215042" name="Rectangle 2"/>
          <p:cNvSpPr>
            <a:spLocks noGrp="1" noRot="1" noChangeAspect="1" noChangeArrowheads="1" noTextEdit="1"/>
          </p:cNvSpPr>
          <p:nvPr>
            <p:ph type="sldImg"/>
          </p:nvPr>
        </p:nvSpPr>
        <p:spPr>
          <a:ln/>
        </p:spPr>
      </p:sp>
      <p:sp>
        <p:nvSpPr>
          <p:cNvPr id="215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629288-29EB-4E75-AD5F-C35C7A5F74EB}" type="slidenum">
              <a:rPr lang="en-US"/>
              <a:pPr/>
              <a:t>48</a:t>
            </a:fld>
            <a:endParaRPr lang="en-US"/>
          </a:p>
        </p:txBody>
      </p:sp>
      <p:sp>
        <p:nvSpPr>
          <p:cNvPr id="216066" name="Rectangle 2"/>
          <p:cNvSpPr>
            <a:spLocks noGrp="1" noRot="1" noChangeAspect="1" noChangeArrowheads="1" noTextEdit="1"/>
          </p:cNvSpPr>
          <p:nvPr>
            <p:ph type="sldImg"/>
          </p:nvPr>
        </p:nvSpPr>
        <p:spPr>
          <a:ln/>
        </p:spPr>
      </p:sp>
      <p:sp>
        <p:nvSpPr>
          <p:cNvPr id="216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7F4D8E-DA7B-41B7-8FD8-65D58216422E}" type="slidenum">
              <a:rPr lang="en-US"/>
              <a:pPr/>
              <a:t>49</a:t>
            </a:fld>
            <a:endParaRPr lang="en-US"/>
          </a:p>
        </p:txBody>
      </p:sp>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7D2B3B-9821-422B-8F46-B0D2958F8863}" type="slidenum">
              <a:rPr lang="en-US"/>
              <a:pPr/>
              <a:t>5</a:t>
            </a:fld>
            <a:endParaRPr lang="en-US"/>
          </a:p>
        </p:txBody>
      </p:sp>
      <p:sp>
        <p:nvSpPr>
          <p:cNvPr id="183298" name="Rectangle 2"/>
          <p:cNvSpPr>
            <a:spLocks noGrp="1" noRot="1" noChangeAspect="1" noChangeArrowheads="1" noTextEdit="1"/>
          </p:cNvSpPr>
          <p:nvPr>
            <p:ph type="sldImg"/>
          </p:nvPr>
        </p:nvSpPr>
        <p:spPr>
          <a:ln/>
        </p:spPr>
      </p:sp>
      <p:sp>
        <p:nvSpPr>
          <p:cNvPr id="183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0D6ED0-BD4D-4C7A-9EA4-F36FCBF20CB4}" type="slidenum">
              <a:rPr lang="en-US"/>
              <a:pPr/>
              <a:t>50</a:t>
            </a:fld>
            <a:endParaRPr lang="en-US"/>
          </a:p>
        </p:txBody>
      </p:sp>
      <p:sp>
        <p:nvSpPr>
          <p:cNvPr id="218114" name="Rectangle 2"/>
          <p:cNvSpPr>
            <a:spLocks noGrp="1" noRot="1" noChangeAspect="1" noChangeArrowheads="1" noTextEdit="1"/>
          </p:cNvSpPr>
          <p:nvPr>
            <p:ph type="sldImg"/>
          </p:nvPr>
        </p:nvSpPr>
        <p:spPr>
          <a:ln/>
        </p:spPr>
      </p:sp>
      <p:sp>
        <p:nvSpPr>
          <p:cNvPr id="218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65F275-F223-4858-A695-30869325C0E2}" type="slidenum">
              <a:rPr lang="en-US"/>
              <a:pPr/>
              <a:t>51</a:t>
            </a:fld>
            <a:endParaRPr lang="en-US"/>
          </a:p>
        </p:txBody>
      </p:sp>
      <p:sp>
        <p:nvSpPr>
          <p:cNvPr id="219138" name="Rectangle 2"/>
          <p:cNvSpPr>
            <a:spLocks noGrp="1" noRot="1" noChangeAspect="1" noChangeArrowheads="1" noTextEdit="1"/>
          </p:cNvSpPr>
          <p:nvPr>
            <p:ph type="sldImg"/>
          </p:nvPr>
        </p:nvSpPr>
        <p:spPr>
          <a:ln/>
        </p:spPr>
      </p:sp>
      <p:sp>
        <p:nvSpPr>
          <p:cNvPr id="219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0ACABB-EB7C-4ED9-A51D-BA12DE7B70E2}" type="slidenum">
              <a:rPr lang="en-US"/>
              <a:pPr/>
              <a:t>52</a:t>
            </a:fld>
            <a:endParaRPr lang="en-US"/>
          </a:p>
        </p:txBody>
      </p:sp>
      <p:sp>
        <p:nvSpPr>
          <p:cNvPr id="220162" name="Rectangle 2"/>
          <p:cNvSpPr>
            <a:spLocks noGrp="1" noRot="1" noChangeAspect="1" noChangeArrowheads="1" noTextEdit="1"/>
          </p:cNvSpPr>
          <p:nvPr>
            <p:ph type="sldImg"/>
          </p:nvPr>
        </p:nvSpPr>
        <p:spPr>
          <a:ln/>
        </p:spPr>
      </p:sp>
      <p:sp>
        <p:nvSpPr>
          <p:cNvPr id="220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37F9C7-56D2-4EE0-B947-05658B166402}" type="slidenum">
              <a:rPr lang="en-US"/>
              <a:pPr/>
              <a:t>53</a:t>
            </a:fld>
            <a:endParaRPr lang="en-US"/>
          </a:p>
        </p:txBody>
      </p:sp>
      <p:sp>
        <p:nvSpPr>
          <p:cNvPr id="221186" name="Rectangle 2"/>
          <p:cNvSpPr>
            <a:spLocks noGrp="1" noRot="1" noChangeAspect="1" noChangeArrowheads="1" noTextEdit="1"/>
          </p:cNvSpPr>
          <p:nvPr>
            <p:ph type="sldImg"/>
          </p:nvPr>
        </p:nvSpPr>
        <p:spPr>
          <a:ln/>
        </p:spPr>
      </p:sp>
      <p:sp>
        <p:nvSpPr>
          <p:cNvPr id="221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9351A4-FA39-4DE2-B1D5-8B8A9896BE9A}" type="slidenum">
              <a:rPr lang="en-US"/>
              <a:pPr/>
              <a:t>54</a:t>
            </a:fld>
            <a:endParaRPr lang="en-US"/>
          </a:p>
        </p:txBody>
      </p:sp>
      <p:sp>
        <p:nvSpPr>
          <p:cNvPr id="140290" name="Rectangle 2"/>
          <p:cNvSpPr>
            <a:spLocks noGrp="1" noRot="1" noChangeAspect="1" noChangeArrowheads="1" noTextEdit="1"/>
          </p:cNvSpPr>
          <p:nvPr>
            <p:ph type="sldImg"/>
          </p:nvPr>
        </p:nvSpPr>
        <p:spPr bwMode="auto">
          <a:xfrm>
            <a:off x="1179513" y="698500"/>
            <a:ext cx="4648200" cy="3486150"/>
          </a:xfrm>
          <a:prstGeom prst="rect">
            <a:avLst/>
          </a:prstGeom>
          <a:solidFill>
            <a:srgbClr val="FFFFFF"/>
          </a:solidFill>
          <a:ln>
            <a:solidFill>
              <a:srgbClr val="000000"/>
            </a:solidFill>
            <a:miter lim="800000"/>
            <a:headEnd/>
            <a:tailEnd/>
          </a:ln>
        </p:spPr>
      </p:sp>
      <p:sp>
        <p:nvSpPr>
          <p:cNvPr id="140291" name="Rectangle 3"/>
          <p:cNvSpPr>
            <a:spLocks noGrp="1" noChangeArrowheads="1"/>
          </p:cNvSpPr>
          <p:nvPr>
            <p:ph type="body" idx="1"/>
          </p:nvPr>
        </p:nvSpPr>
        <p:spPr bwMode="auto">
          <a:xfrm>
            <a:off x="935038" y="4416425"/>
            <a:ext cx="5140325" cy="4181475"/>
          </a:xfrm>
          <a:prstGeom prst="rect">
            <a:avLst/>
          </a:prstGeom>
          <a:solidFill>
            <a:srgbClr val="FFFFFF"/>
          </a:solidFill>
          <a:ln>
            <a:solidFill>
              <a:srgbClr val="000000"/>
            </a:solidFill>
            <a:miter lim="800000"/>
            <a:headEnd/>
            <a:tailEnd/>
          </a:ln>
        </p:spPr>
        <p:txBody>
          <a:bodyPr lIns="91624" tIns="45813" rIns="91624" bIns="45813"/>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09157A-4A1E-40F2-973B-6C3047F53A57}" type="slidenum">
              <a:rPr lang="en-US"/>
              <a:pPr/>
              <a:t>55</a:t>
            </a:fld>
            <a:endParaRPr lang="en-US"/>
          </a:p>
        </p:txBody>
      </p:sp>
      <p:sp>
        <p:nvSpPr>
          <p:cNvPr id="142338" name="Rectangle 2"/>
          <p:cNvSpPr>
            <a:spLocks noGrp="1" noRot="1" noChangeAspect="1" noChangeArrowheads="1" noTextEdit="1"/>
          </p:cNvSpPr>
          <p:nvPr>
            <p:ph type="sldImg"/>
          </p:nvPr>
        </p:nvSpPr>
        <p:spPr bwMode="auto">
          <a:xfrm>
            <a:off x="1179513" y="698500"/>
            <a:ext cx="4648200" cy="3486150"/>
          </a:xfrm>
          <a:prstGeom prst="rect">
            <a:avLst/>
          </a:prstGeom>
          <a:solidFill>
            <a:srgbClr val="FFFFFF"/>
          </a:solidFill>
          <a:ln>
            <a:solidFill>
              <a:srgbClr val="000000"/>
            </a:solidFill>
            <a:miter lim="800000"/>
            <a:headEnd/>
            <a:tailEnd/>
          </a:ln>
        </p:spPr>
      </p:sp>
      <p:sp>
        <p:nvSpPr>
          <p:cNvPr id="142339" name="Rectangle 3"/>
          <p:cNvSpPr>
            <a:spLocks noGrp="1" noChangeArrowheads="1"/>
          </p:cNvSpPr>
          <p:nvPr>
            <p:ph type="body" idx="1"/>
          </p:nvPr>
        </p:nvSpPr>
        <p:spPr bwMode="auto">
          <a:xfrm>
            <a:off x="935038" y="4416425"/>
            <a:ext cx="5140325" cy="4181475"/>
          </a:xfrm>
          <a:prstGeom prst="rect">
            <a:avLst/>
          </a:prstGeom>
          <a:solidFill>
            <a:srgbClr val="FFFFFF"/>
          </a:solidFill>
          <a:ln>
            <a:solidFill>
              <a:srgbClr val="000000"/>
            </a:solidFill>
            <a:miter lim="800000"/>
            <a:headEnd/>
            <a:tailEnd/>
          </a:ln>
        </p:spPr>
        <p:txBody>
          <a:bodyPr lIns="91624" tIns="45813" rIns="91624" bIns="45813"/>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CFE01F-2FF1-4501-9963-B37E96123AD8}" type="slidenum">
              <a:rPr lang="en-US"/>
              <a:pPr/>
              <a:t>56</a:t>
            </a:fld>
            <a:endParaRPr lang="en-US"/>
          </a:p>
        </p:txBody>
      </p:sp>
      <p:sp>
        <p:nvSpPr>
          <p:cNvPr id="144386" name="Rectangle 2"/>
          <p:cNvSpPr>
            <a:spLocks noGrp="1" noRot="1" noChangeAspect="1" noChangeArrowheads="1" noTextEdit="1"/>
          </p:cNvSpPr>
          <p:nvPr>
            <p:ph type="sldImg"/>
          </p:nvPr>
        </p:nvSpPr>
        <p:spPr bwMode="auto">
          <a:xfrm>
            <a:off x="1179513" y="698500"/>
            <a:ext cx="4648200" cy="3486150"/>
          </a:xfrm>
          <a:prstGeom prst="rect">
            <a:avLst/>
          </a:prstGeom>
          <a:solidFill>
            <a:srgbClr val="FFFFFF"/>
          </a:solidFill>
          <a:ln>
            <a:solidFill>
              <a:srgbClr val="000000"/>
            </a:solidFill>
            <a:miter lim="800000"/>
            <a:headEnd/>
            <a:tailEnd/>
          </a:ln>
        </p:spPr>
      </p:sp>
      <p:sp>
        <p:nvSpPr>
          <p:cNvPr id="144387" name="Rectangle 3"/>
          <p:cNvSpPr>
            <a:spLocks noGrp="1" noChangeArrowheads="1"/>
          </p:cNvSpPr>
          <p:nvPr>
            <p:ph type="body" idx="1"/>
          </p:nvPr>
        </p:nvSpPr>
        <p:spPr bwMode="auto">
          <a:xfrm>
            <a:off x="935038" y="4416425"/>
            <a:ext cx="5140325" cy="4181475"/>
          </a:xfrm>
          <a:prstGeom prst="rect">
            <a:avLst/>
          </a:prstGeom>
          <a:solidFill>
            <a:srgbClr val="FFFFFF"/>
          </a:solidFill>
          <a:ln>
            <a:solidFill>
              <a:srgbClr val="000000"/>
            </a:solidFill>
            <a:miter lim="800000"/>
            <a:headEnd/>
            <a:tailEnd/>
          </a:ln>
        </p:spPr>
        <p:txBody>
          <a:bodyPr lIns="91624" tIns="45813" rIns="91624" bIns="45813"/>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51536A-4926-477A-A94A-19B1025320A8}" type="slidenum">
              <a:rPr lang="en-US"/>
              <a:pPr/>
              <a:t>57</a:t>
            </a:fld>
            <a:endParaRPr lang="en-US"/>
          </a:p>
        </p:txBody>
      </p:sp>
      <p:sp>
        <p:nvSpPr>
          <p:cNvPr id="222210" name="Rectangle 2"/>
          <p:cNvSpPr>
            <a:spLocks noGrp="1" noRot="1" noChangeAspect="1" noChangeArrowheads="1" noTextEdit="1"/>
          </p:cNvSpPr>
          <p:nvPr>
            <p:ph type="sldImg"/>
          </p:nvPr>
        </p:nvSpPr>
        <p:spPr>
          <a:ln/>
        </p:spPr>
      </p:sp>
      <p:sp>
        <p:nvSpPr>
          <p:cNvPr id="222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F6BB24-E9B2-4BBD-BE14-75524A835278}" type="slidenum">
              <a:rPr lang="en-US"/>
              <a:pPr/>
              <a:t>58</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CFBC03-D5EF-4F7E-B909-0355F6008D95}" type="slidenum">
              <a:rPr lang="en-US"/>
              <a:pPr/>
              <a:t>59</a:t>
            </a:fld>
            <a:endParaRPr lang="en-US"/>
          </a:p>
        </p:txBody>
      </p:sp>
      <p:sp>
        <p:nvSpPr>
          <p:cNvPr id="224258" name="Rectangle 2"/>
          <p:cNvSpPr>
            <a:spLocks noGrp="1" noRot="1" noChangeAspect="1" noChangeArrowheads="1" noTextEdit="1"/>
          </p:cNvSpPr>
          <p:nvPr>
            <p:ph type="sldImg"/>
          </p:nvPr>
        </p:nvSpPr>
        <p:spPr>
          <a:ln/>
        </p:spPr>
      </p:sp>
      <p:sp>
        <p:nvSpPr>
          <p:cNvPr id="224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CC3C76-79F2-406A-9C8F-95429B6B17B2}" type="slidenum">
              <a:rPr lang="en-US"/>
              <a:pPr/>
              <a:t>6</a:t>
            </a:fld>
            <a:endParaRPr lang="en-US"/>
          </a:p>
        </p:txBody>
      </p:sp>
      <p:sp>
        <p:nvSpPr>
          <p:cNvPr id="184322" name="Rectangle 2"/>
          <p:cNvSpPr>
            <a:spLocks noGrp="1" noRot="1" noChangeAspect="1" noChangeArrowheads="1" noTextEdit="1"/>
          </p:cNvSpPr>
          <p:nvPr>
            <p:ph type="sldImg"/>
          </p:nvPr>
        </p:nvSpPr>
        <p:spPr>
          <a:ln/>
        </p:spPr>
      </p:sp>
      <p:sp>
        <p:nvSpPr>
          <p:cNvPr id="184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96E222-9E5B-40A0-8051-63B62ECCD0F2}" type="slidenum">
              <a:rPr lang="en-US"/>
              <a:pPr/>
              <a:t>60</a:t>
            </a:fld>
            <a:endParaRPr lang="en-US"/>
          </a:p>
        </p:txBody>
      </p:sp>
      <p:sp>
        <p:nvSpPr>
          <p:cNvPr id="159746" name="Rectangle 2"/>
          <p:cNvSpPr>
            <a:spLocks noGrp="1" noRot="1" noChangeAspect="1" noChangeArrowheads="1" noTextEdit="1"/>
          </p:cNvSpPr>
          <p:nvPr>
            <p:ph type="sldImg"/>
          </p:nvPr>
        </p:nvSpPr>
        <p:spPr>
          <a:ln/>
        </p:spPr>
      </p:sp>
      <p:sp>
        <p:nvSpPr>
          <p:cNvPr id="159747" name="Rectangle 3"/>
          <p:cNvSpPr>
            <a:spLocks noGrp="1" noChangeArrowheads="1"/>
          </p:cNvSpPr>
          <p:nvPr>
            <p:ph type="body" idx="1"/>
          </p:nvPr>
        </p:nvSpPr>
        <p:spPr/>
        <p:txBody>
          <a:bodyPr/>
          <a:lstStyle/>
          <a:p>
            <a:r>
              <a:rPr lang="en-US"/>
              <a:t>Please see the answers to this problem in the Word file “Answers-sorption-exercises-S1-S2-S3”.  The PHREEQC input file “S3.pqi” sets up the problem.  Results are also tabulated in the Excel file “S3”.</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4E0AE3-7438-44A3-A7FD-5CA3C1325245}" type="slidenum">
              <a:rPr lang="en-US"/>
              <a:pPr/>
              <a:t>61</a:t>
            </a:fld>
            <a:endParaRPr lang="en-US"/>
          </a:p>
        </p:txBody>
      </p:sp>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AB80A9-AB39-4C24-840F-EC308C21F61C}" type="slidenum">
              <a:rPr lang="en-US"/>
              <a:pPr/>
              <a:t>62</a:t>
            </a:fld>
            <a:endParaRPr lang="en-US"/>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84C1EB-42EF-4458-8701-DB3AFE4986F6}" type="slidenum">
              <a:rPr lang="en-US"/>
              <a:pPr/>
              <a:t>63</a:t>
            </a:fld>
            <a:endParaRPr lang="en-US"/>
          </a:p>
        </p:txBody>
      </p:sp>
      <p:sp>
        <p:nvSpPr>
          <p:cNvPr id="225282" name="Rectangle 2"/>
          <p:cNvSpPr>
            <a:spLocks noGrp="1" noRot="1" noChangeAspect="1" noChangeArrowheads="1" noTextEdit="1"/>
          </p:cNvSpPr>
          <p:nvPr>
            <p:ph type="sldImg"/>
          </p:nvPr>
        </p:nvSpPr>
        <p:spPr>
          <a:ln/>
        </p:spPr>
      </p:sp>
      <p:sp>
        <p:nvSpPr>
          <p:cNvPr id="225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367F8B-8758-44F6-A117-B5A145F979EE}" type="slidenum">
              <a:rPr lang="en-US"/>
              <a:pPr/>
              <a:t>64</a:t>
            </a:fld>
            <a:endParaRPr lang="en-US"/>
          </a:p>
        </p:txBody>
      </p:sp>
      <p:sp>
        <p:nvSpPr>
          <p:cNvPr id="165890" name="Rectangle 2"/>
          <p:cNvSpPr>
            <a:spLocks noGrp="1" noRot="1" noChangeAspect="1" noChangeArrowheads="1" noTextEdit="1"/>
          </p:cNvSpPr>
          <p:nvPr>
            <p:ph type="sldImg"/>
          </p:nvPr>
        </p:nvSpPr>
        <p:spPr>
          <a:ln/>
        </p:spPr>
      </p:sp>
      <p:sp>
        <p:nvSpPr>
          <p:cNvPr id="1658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FFA6C4-B1F4-4287-AC25-112A3F66D7CC}" type="slidenum">
              <a:rPr lang="en-US"/>
              <a:pPr/>
              <a:t>65</a:t>
            </a:fld>
            <a:endParaRPr lang="en-US"/>
          </a:p>
        </p:txBody>
      </p:sp>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F8DEFA-DAE4-417F-A409-B62E2D797559}" type="slidenum">
              <a:rPr lang="en-US"/>
              <a:pPr/>
              <a:t>66</a:t>
            </a:fld>
            <a:endParaRPr lang="en-US"/>
          </a:p>
        </p:txBody>
      </p:sp>
      <p:sp>
        <p:nvSpPr>
          <p:cNvPr id="167938" name="Rectangle 2"/>
          <p:cNvSpPr>
            <a:spLocks noGrp="1" noRot="1" noChangeAspect="1" noChangeArrowheads="1" noTextEdit="1"/>
          </p:cNvSpPr>
          <p:nvPr>
            <p:ph type="sldImg"/>
          </p:nvPr>
        </p:nvSpPr>
        <p:spPr>
          <a:ln/>
        </p:spPr>
      </p:sp>
      <p:sp>
        <p:nvSpPr>
          <p:cNvPr id="167939" name="Rectangle 3"/>
          <p:cNvSpPr>
            <a:spLocks noGrp="1" noChangeArrowheads="1"/>
          </p:cNvSpPr>
          <p:nvPr>
            <p:ph type="body" idx="1"/>
          </p:nvPr>
        </p:nvSpPr>
        <p:spPr/>
        <p:txBody>
          <a:bodyPr/>
          <a:lstStyle/>
          <a:p>
            <a:r>
              <a:rPr lang="en-US"/>
              <a:t>Please see the answers to this problem in the Word file “Answers-sorption-exercises-S1-S2-S3”. Results are also tabulated in the Excel file “S3”.</a:t>
            </a:r>
          </a:p>
          <a:p>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DB613B-1C2E-4747-88A6-0CD20F5E0412}" type="slidenum">
              <a:rPr lang="en-US"/>
              <a:pPr/>
              <a:t>67</a:t>
            </a:fld>
            <a:endParaRPr lang="en-US"/>
          </a:p>
        </p:txBody>
      </p:sp>
      <p:sp>
        <p:nvSpPr>
          <p:cNvPr id="171010" name="Rectangle 2"/>
          <p:cNvSpPr>
            <a:spLocks noGrp="1" noRot="1" noChangeAspect="1" noChangeArrowheads="1" noTextEdit="1"/>
          </p:cNvSpPr>
          <p:nvPr>
            <p:ph type="sldImg"/>
          </p:nvPr>
        </p:nvSpPr>
        <p:spPr>
          <a:ln/>
        </p:spPr>
      </p:sp>
      <p:sp>
        <p:nvSpPr>
          <p:cNvPr id="171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191670-BB82-498D-A251-BEA594E1D3D3}" type="slidenum">
              <a:rPr lang="en-US"/>
              <a:pPr/>
              <a:t>69</a:t>
            </a:fld>
            <a:endParaRPr lang="en-US"/>
          </a:p>
        </p:txBody>
      </p:sp>
      <p:sp>
        <p:nvSpPr>
          <p:cNvPr id="176130" name="Rectangle 2"/>
          <p:cNvSpPr>
            <a:spLocks noGrp="1" noRot="1" noChangeAspect="1" noChangeArrowheads="1" noTextEdit="1"/>
          </p:cNvSpPr>
          <p:nvPr>
            <p:ph type="sldImg"/>
          </p:nvPr>
        </p:nvSpPr>
        <p:spPr>
          <a:ln/>
        </p:spPr>
      </p:sp>
      <p:sp>
        <p:nvSpPr>
          <p:cNvPr id="176131" name="Rectangle 3"/>
          <p:cNvSpPr>
            <a:spLocks noGrp="1" noChangeArrowheads="1"/>
          </p:cNvSpPr>
          <p:nvPr>
            <p:ph type="body" idx="1"/>
          </p:nvPr>
        </p:nvSpPr>
        <p:spPr/>
        <p:txBody>
          <a:bodyPr lIns="91624" tIns="45813" rIns="91624" bIns="45813"/>
          <a:lstStyle/>
          <a:p>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C1FF4D-6445-4E7E-9359-F272B0F68AF1}" type="slidenum">
              <a:rPr lang="en-US"/>
              <a:pPr/>
              <a:t>70</a:t>
            </a:fld>
            <a:endParaRPr lang="en-US"/>
          </a:p>
        </p:txBody>
      </p:sp>
      <p:sp>
        <p:nvSpPr>
          <p:cNvPr id="174082" name="Rectangle 2"/>
          <p:cNvSpPr>
            <a:spLocks noGrp="1" noRot="1" noChangeAspect="1" noChangeArrowheads="1" noTextEdit="1"/>
          </p:cNvSpPr>
          <p:nvPr>
            <p:ph type="sldImg"/>
          </p:nvPr>
        </p:nvSpPr>
        <p:spPr>
          <a:ln/>
        </p:spPr>
      </p:sp>
      <p:sp>
        <p:nvSpPr>
          <p:cNvPr id="174083" name="Rectangle 3"/>
          <p:cNvSpPr>
            <a:spLocks noGrp="1" noChangeArrowheads="1"/>
          </p:cNvSpPr>
          <p:nvPr>
            <p:ph type="body" idx="1"/>
          </p:nvPr>
        </p:nvSpPr>
        <p:spPr/>
        <p:txBody>
          <a:bodyPr lIns="91624" tIns="45813" rIns="91624" bIns="45813"/>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FAB26D-DDBA-4791-B617-B41EEAC7E7B3}" type="slidenum">
              <a:rPr lang="en-US"/>
              <a:pPr/>
              <a:t>7</a:t>
            </a:fld>
            <a:endParaRPr lang="en-US"/>
          </a:p>
        </p:txBody>
      </p:sp>
      <p:sp>
        <p:nvSpPr>
          <p:cNvPr id="185346" name="Rectangle 2"/>
          <p:cNvSpPr>
            <a:spLocks noGrp="1" noRot="1" noChangeAspect="1" noChangeArrowheads="1" noTextEdit="1"/>
          </p:cNvSpPr>
          <p:nvPr>
            <p:ph type="sldImg"/>
          </p:nvPr>
        </p:nvSpPr>
        <p:spPr>
          <a:ln/>
        </p:spPr>
      </p:sp>
      <p:sp>
        <p:nvSpPr>
          <p:cNvPr id="185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305932E-943E-4F78-AC98-704C93D83D04}" type="slidenum">
              <a:rPr lang="en-US"/>
              <a:pPr/>
              <a:t>71</a:t>
            </a:fld>
            <a:endParaRPr lang="en-US"/>
          </a:p>
        </p:txBody>
      </p:sp>
      <p:sp>
        <p:nvSpPr>
          <p:cNvPr id="178178" name="Rectangle 2"/>
          <p:cNvSpPr>
            <a:spLocks noGrp="1" noRot="1" noChangeAspect="1" noChangeArrowheads="1" noTextEdit="1"/>
          </p:cNvSpPr>
          <p:nvPr>
            <p:ph type="sldImg"/>
          </p:nvPr>
        </p:nvSpPr>
        <p:spPr>
          <a:ln/>
        </p:spPr>
      </p:sp>
      <p:sp>
        <p:nvSpPr>
          <p:cNvPr id="178179" name="Rectangle 3"/>
          <p:cNvSpPr>
            <a:spLocks noGrp="1" noChangeArrowheads="1"/>
          </p:cNvSpPr>
          <p:nvPr>
            <p:ph type="body" idx="1"/>
          </p:nvPr>
        </p:nvSpPr>
        <p:spPr/>
        <p:txBody>
          <a:bodyPr lIns="91624" tIns="45813" rIns="91624" bIns="45813"/>
          <a:lstStyle/>
          <a:p>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4127D5-273A-449D-B8C3-770B43BFC4E7}" type="slidenum">
              <a:rPr lang="en-US"/>
              <a:pPr/>
              <a:t>72</a:t>
            </a:fld>
            <a:endParaRPr lang="en-US"/>
          </a:p>
        </p:txBody>
      </p:sp>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D8C7EB-26F5-4868-BBB8-5D598F5B52EF}" type="slidenum">
              <a:rPr lang="en-US"/>
              <a:pPr/>
              <a:t>73</a:t>
            </a:fld>
            <a:endParaRPr lang="en-US"/>
          </a:p>
        </p:txBody>
      </p:sp>
      <p:sp>
        <p:nvSpPr>
          <p:cNvPr id="229378" name="Rectangle 2"/>
          <p:cNvSpPr>
            <a:spLocks noGrp="1" noRot="1" noChangeAspect="1" noChangeArrowheads="1" noTextEdit="1"/>
          </p:cNvSpPr>
          <p:nvPr>
            <p:ph type="sldImg"/>
          </p:nvPr>
        </p:nvSpPr>
        <p:spPr>
          <a:ln/>
        </p:spPr>
      </p:sp>
      <p:sp>
        <p:nvSpPr>
          <p:cNvPr id="229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747A0B-3DEA-42C9-9F82-6C2F81774ABF}" type="slidenum">
              <a:rPr lang="en-US"/>
              <a:pPr/>
              <a:t>74</a:t>
            </a:fld>
            <a:endParaRPr lang="en-US"/>
          </a:p>
        </p:txBody>
      </p:sp>
      <p:sp>
        <p:nvSpPr>
          <p:cNvPr id="232450" name="Rectangle 2"/>
          <p:cNvSpPr>
            <a:spLocks noGrp="1" noRot="1" noChangeAspect="1" noChangeArrowheads="1" noTextEdit="1"/>
          </p:cNvSpPr>
          <p:nvPr>
            <p:ph type="sldImg"/>
          </p:nvPr>
        </p:nvSpPr>
        <p:spPr>
          <a:ln/>
        </p:spPr>
      </p:sp>
      <p:sp>
        <p:nvSpPr>
          <p:cNvPr id="2324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555520-1814-41E9-B33D-84ADF30AFAED}" type="slidenum">
              <a:rPr lang="en-US"/>
              <a:pPr/>
              <a:t>75</a:t>
            </a:fld>
            <a:endParaRPr lang="en-US"/>
          </a:p>
        </p:txBody>
      </p:sp>
      <p:sp>
        <p:nvSpPr>
          <p:cNvPr id="233474" name="Rectangle 2"/>
          <p:cNvSpPr>
            <a:spLocks noGrp="1" noRot="1" noChangeAspect="1" noChangeArrowheads="1" noTextEdit="1"/>
          </p:cNvSpPr>
          <p:nvPr>
            <p:ph type="sldImg"/>
          </p:nvPr>
        </p:nvSpPr>
        <p:spPr>
          <a:ln/>
        </p:spPr>
      </p:sp>
      <p:sp>
        <p:nvSpPr>
          <p:cNvPr id="233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92D6A9-497C-4009-8DC5-7DEF2A12FB0E}" type="slidenum">
              <a:rPr lang="en-US"/>
              <a:pPr/>
              <a:t>8</a:t>
            </a:fld>
            <a:endParaRPr lang="en-US"/>
          </a:p>
        </p:txBody>
      </p:sp>
      <p:sp>
        <p:nvSpPr>
          <p:cNvPr id="186370" name="Rectangle 2"/>
          <p:cNvSpPr>
            <a:spLocks noGrp="1" noRot="1" noChangeAspect="1" noChangeArrowheads="1" noTextEdit="1"/>
          </p:cNvSpPr>
          <p:nvPr>
            <p:ph type="sldImg"/>
          </p:nvPr>
        </p:nvSpPr>
        <p:spPr>
          <a:ln/>
        </p:spPr>
      </p:sp>
      <p:sp>
        <p:nvSpPr>
          <p:cNvPr id="1863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FFA835-1406-4BED-8B7A-BBDD7DD49BAC}" type="slidenum">
              <a:rPr lang="en-US"/>
              <a:pPr/>
              <a:t>9</a:t>
            </a:fld>
            <a:endParaRPr lang="en-US"/>
          </a:p>
        </p:txBody>
      </p:sp>
      <p:sp>
        <p:nvSpPr>
          <p:cNvPr id="187394" name="Rectangle 2"/>
          <p:cNvSpPr>
            <a:spLocks noGrp="1" noRot="1" noChangeAspect="1" noChangeArrowheads="1" noTextEdit="1"/>
          </p:cNvSpPr>
          <p:nvPr>
            <p:ph type="sldImg"/>
          </p:nvPr>
        </p:nvSpPr>
        <p:spPr>
          <a:ln/>
        </p:spPr>
      </p:sp>
      <p:sp>
        <p:nvSpPr>
          <p:cNvPr id="187395"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FA9BEF6-8C9D-4A58-B809-27C8702DC47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F960EC5-714C-4183-AC15-1A3FA1AC85AC}"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8F3E202-1946-4DC7-B228-5ED953E1D8F4}"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C0A51AB1-CA38-41B3-BEA5-312D14184D78}"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981200"/>
            <a:ext cx="3810000" cy="4114800"/>
          </a:xfrm>
        </p:spPr>
        <p:txBody>
          <a:bodyPr/>
          <a:lstStyle/>
          <a:p>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C0D9D468-49AB-4423-BA6E-42EBB65064ED}"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endParaRPr lang="en-US"/>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13BA37CF-F5EA-4033-857D-6480D24F8E3D}"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5C844BC-12CB-4010-A085-A8055CC23D3E}"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FA26E31-3D00-43E7-9448-D6CE5081F69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38B6CA6-F250-4A44-B915-5F82C15C98B0}"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9CE32BE-B19B-4037-9427-C312FE06AA15}"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34B9C5E-C79E-4740-8FF5-C7E03B6656EC}"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CB36203B-A485-4206-820F-0815571460C1}"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63CBABD-C687-4FED-AB34-3ECF505BCEE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A2AF124-161A-4A14-8213-5A0D0C1409F1}"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imes New Roman" pitchFamily="18" charset="0"/>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imes New Roman" pitchFamily="18" charset="0"/>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pitchFamily="18" charset="0"/>
              </a:defRPr>
            </a:lvl1pPr>
          </a:lstStyle>
          <a:p>
            <a:fld id="{8227046E-E07C-4A26-90E3-468ED0AA2D57}" type="slidenum">
              <a:rPr lang="en-US"/>
              <a:pPr/>
              <a:t>‹#›</a:t>
            </a:fld>
            <a:endParaRPr lang="en-US"/>
          </a:p>
        </p:txBody>
      </p:sp>
      <p:pic>
        <p:nvPicPr>
          <p:cNvPr id="7" name="Picture 23" descr="Image of small USGS Identifier"/>
          <p:cNvPicPr>
            <a:picLocks noChangeAspect="1" noChangeArrowheads="1"/>
          </p:cNvPicPr>
          <p:nvPr userDrawn="1"/>
        </p:nvPicPr>
        <p:blipFill>
          <a:blip r:embed="rId16" cstate="print">
            <a:lum bright="70000" contrast="54000"/>
          </a:blip>
          <a:srcRect/>
          <a:stretch>
            <a:fillRect/>
          </a:stretch>
        </p:blipFill>
        <p:spPr bwMode="black">
          <a:xfrm>
            <a:off x="152400" y="6284913"/>
            <a:ext cx="1143000" cy="4206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fontAlgn="base">
        <a:spcBef>
          <a:spcPct val="0"/>
        </a:spcBef>
        <a:spcAft>
          <a:spcPct val="0"/>
        </a:spcAft>
        <a:defRPr sz="4400">
          <a:solidFill>
            <a:schemeClr val="accent2"/>
          </a:solidFill>
          <a:latin typeface="+mj-lt"/>
          <a:ea typeface="+mj-ea"/>
          <a:cs typeface="+mj-cs"/>
        </a:defRPr>
      </a:lvl1pPr>
      <a:lvl2pPr algn="ctr" rtl="0" fontAlgn="base">
        <a:spcBef>
          <a:spcPct val="0"/>
        </a:spcBef>
        <a:spcAft>
          <a:spcPct val="0"/>
        </a:spcAft>
        <a:defRPr sz="4400">
          <a:solidFill>
            <a:schemeClr val="accent2"/>
          </a:solidFill>
          <a:latin typeface="Helvetica" pitchFamily="34" charset="0"/>
        </a:defRPr>
      </a:lvl2pPr>
      <a:lvl3pPr algn="ctr" rtl="0" fontAlgn="base">
        <a:spcBef>
          <a:spcPct val="0"/>
        </a:spcBef>
        <a:spcAft>
          <a:spcPct val="0"/>
        </a:spcAft>
        <a:defRPr sz="4400">
          <a:solidFill>
            <a:schemeClr val="accent2"/>
          </a:solidFill>
          <a:latin typeface="Helvetica" pitchFamily="34" charset="0"/>
        </a:defRPr>
      </a:lvl3pPr>
      <a:lvl4pPr algn="ctr" rtl="0" fontAlgn="base">
        <a:spcBef>
          <a:spcPct val="0"/>
        </a:spcBef>
        <a:spcAft>
          <a:spcPct val="0"/>
        </a:spcAft>
        <a:defRPr sz="4400">
          <a:solidFill>
            <a:schemeClr val="accent2"/>
          </a:solidFill>
          <a:latin typeface="Helvetica" pitchFamily="34" charset="0"/>
        </a:defRPr>
      </a:lvl4pPr>
      <a:lvl5pPr algn="ctr" rtl="0" fontAlgn="base">
        <a:spcBef>
          <a:spcPct val="0"/>
        </a:spcBef>
        <a:spcAft>
          <a:spcPct val="0"/>
        </a:spcAft>
        <a:defRPr sz="4400">
          <a:solidFill>
            <a:schemeClr val="accent2"/>
          </a:solidFill>
          <a:latin typeface="Helvetica" pitchFamily="34" charset="0"/>
        </a:defRPr>
      </a:lvl5pPr>
      <a:lvl6pPr marL="457200" algn="ctr" rtl="0" fontAlgn="base">
        <a:spcBef>
          <a:spcPct val="0"/>
        </a:spcBef>
        <a:spcAft>
          <a:spcPct val="0"/>
        </a:spcAft>
        <a:defRPr sz="4400">
          <a:solidFill>
            <a:schemeClr val="accent2"/>
          </a:solidFill>
          <a:latin typeface="Helvetica" pitchFamily="34" charset="0"/>
        </a:defRPr>
      </a:lvl6pPr>
      <a:lvl7pPr marL="914400" algn="ctr" rtl="0" fontAlgn="base">
        <a:spcBef>
          <a:spcPct val="0"/>
        </a:spcBef>
        <a:spcAft>
          <a:spcPct val="0"/>
        </a:spcAft>
        <a:defRPr sz="4400">
          <a:solidFill>
            <a:schemeClr val="accent2"/>
          </a:solidFill>
          <a:latin typeface="Helvetica" pitchFamily="34" charset="0"/>
        </a:defRPr>
      </a:lvl7pPr>
      <a:lvl8pPr marL="1371600" algn="ctr" rtl="0" fontAlgn="base">
        <a:spcBef>
          <a:spcPct val="0"/>
        </a:spcBef>
        <a:spcAft>
          <a:spcPct val="0"/>
        </a:spcAft>
        <a:defRPr sz="4400">
          <a:solidFill>
            <a:schemeClr val="accent2"/>
          </a:solidFill>
          <a:latin typeface="Helvetica" pitchFamily="34" charset="0"/>
        </a:defRPr>
      </a:lvl8pPr>
      <a:lvl9pPr marL="1828800" algn="ctr" rtl="0" fontAlgn="base">
        <a:spcBef>
          <a:spcPct val="0"/>
        </a:spcBef>
        <a:spcAft>
          <a:spcPct val="0"/>
        </a:spcAft>
        <a:defRPr sz="4400">
          <a:solidFill>
            <a:schemeClr val="accent2"/>
          </a:solidFill>
          <a:latin typeface="Helvetica"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vmlDrawing" Target="../drawings/vmlDrawing6.vml"/><Relationship Id="rId4" Type="http://schemas.openxmlformats.org/officeDocument/2006/relationships/oleObject" Target="../embeddings/oleObject10.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hemeOverride" Target="../theme/themeOverride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mlDrawing" Target="../drawings/vmlDrawing7.vml"/><Relationship Id="rId1" Type="http://schemas.openxmlformats.org/officeDocument/2006/relationships/themeOverride" Target="../theme/themeOverride2.xml"/><Relationship Id="rId5" Type="http://schemas.openxmlformats.org/officeDocument/2006/relationships/oleObject" Target="../embeddings/Microsoft_Office_Excel_97-2003_Worksheet1.xls"/><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hemeOverride" Target="../theme/themeOverride3.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hemeOverride" Target="../theme/themeOverride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hemeOverride" Target="../theme/themeOverride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vmlDrawing" Target="../drawings/vmlDrawing8.vml"/><Relationship Id="rId4" Type="http://schemas.openxmlformats.org/officeDocument/2006/relationships/oleObject" Target="../embeddings/oleObject11.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vmlDrawing" Target="../drawings/vmlDrawing9.vml"/><Relationship Id="rId4" Type="http://schemas.openxmlformats.org/officeDocument/2006/relationships/oleObject" Target="../embeddings/oleObject12.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vmlDrawing" Target="../drawings/vmlDrawing10.vml"/><Relationship Id="rId4" Type="http://schemas.openxmlformats.org/officeDocument/2006/relationships/oleObject" Target="../embeddings/oleObject13.bin"/></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vmlDrawing" Target="../drawings/vmlDrawing11.vml"/><Relationship Id="rId4" Type="http://schemas.openxmlformats.org/officeDocument/2006/relationships/oleObject" Target="../embeddings/oleObject14.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oleObject" Target="../embeddings/oleObject15.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vmlDrawing" Target="../drawings/vmlDrawing13.vml"/><Relationship Id="rId5" Type="http://schemas.openxmlformats.org/officeDocument/2006/relationships/oleObject" Target="../embeddings/oleObject16.bin"/><Relationship Id="rId4" Type="http://schemas.openxmlformats.org/officeDocument/2006/relationships/image" Target="../media/image34.png"/></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6.xml"/><Relationship Id="rId1" Type="http://schemas.openxmlformats.org/officeDocument/2006/relationships/vmlDrawing" Target="../drawings/vmlDrawing14.vml"/><Relationship Id="rId5" Type="http://schemas.openxmlformats.org/officeDocument/2006/relationships/oleObject" Target="../embeddings/oleObject18.bin"/><Relationship Id="rId4" Type="http://schemas.openxmlformats.org/officeDocument/2006/relationships/oleObject" Target="../embeddings/oleObject17.bin"/></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vmlDrawing" Target="../drawings/vmlDrawing15.vml"/><Relationship Id="rId5" Type="http://schemas.openxmlformats.org/officeDocument/2006/relationships/oleObject" Target="../embeddings/oleObject20.bin"/><Relationship Id="rId4" Type="http://schemas.openxmlformats.org/officeDocument/2006/relationships/oleObject" Target="../embeddings/oleObject19.bin"/></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oleObject" Target="../embeddings/oleObject23.bin"/><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vmlDrawing" Target="../drawings/vmlDrawing17.vml"/><Relationship Id="rId5" Type="http://schemas.openxmlformats.org/officeDocument/2006/relationships/oleObject" Target="../embeddings/oleObject25.bin"/><Relationship Id="rId4" Type="http://schemas.openxmlformats.org/officeDocument/2006/relationships/oleObject" Target="../embeddings/oleObject24.bin"/></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oleObject" Target="../embeddings/oleObject8.bin"/></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2.xml"/><Relationship Id="rId1" Type="http://schemas.openxmlformats.org/officeDocument/2006/relationships/themeOverride" Target="../theme/themeOverride6.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2.xml"/><Relationship Id="rId1" Type="http://schemas.openxmlformats.org/officeDocument/2006/relationships/themeOverride" Target="../theme/themeOverride7.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4.xml"/><Relationship Id="rId1" Type="http://schemas.openxmlformats.org/officeDocument/2006/relationships/themeOverride" Target="../theme/themeOverride8.xml"/><Relationship Id="rId4" Type="http://schemas.openxmlformats.org/officeDocument/2006/relationships/image" Target="../media/image51.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6.xml"/><Relationship Id="rId1" Type="http://schemas.openxmlformats.org/officeDocument/2006/relationships/themeOverride" Target="../theme/themeOverride9.xml"/><Relationship Id="rId5" Type="http://schemas.openxmlformats.org/officeDocument/2006/relationships/image" Target="../media/image53.png"/><Relationship Id="rId4" Type="http://schemas.openxmlformats.org/officeDocument/2006/relationships/image" Target="../media/image52.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mlDrawing" Target="../drawings/vmlDrawing18.vml"/><Relationship Id="rId1" Type="http://schemas.openxmlformats.org/officeDocument/2006/relationships/themeOverride" Target="../theme/themeOverride10.xml"/><Relationship Id="rId5" Type="http://schemas.openxmlformats.org/officeDocument/2006/relationships/oleObject" Target="../embeddings/Microsoft_Office_Excel_97-2003_Worksheet2.xls"/><Relationship Id="rId4"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2.xml"/><Relationship Id="rId1" Type="http://schemas.openxmlformats.org/officeDocument/2006/relationships/themeOverride" Target="../theme/themeOverride11.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2.xml"/><Relationship Id="rId1" Type="http://schemas.openxmlformats.org/officeDocument/2006/relationships/themeOverride" Target="../theme/themeOverride1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2.xml"/><Relationship Id="rId1" Type="http://schemas.openxmlformats.org/officeDocument/2006/relationships/themeOverride" Target="../theme/themeOverride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oleObject" Target="../embeddings/oleObject9.bin"/></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ctrTitle"/>
          </p:nvPr>
        </p:nvSpPr>
        <p:spPr>
          <a:xfrm>
            <a:off x="685800" y="2286000"/>
            <a:ext cx="7772400" cy="1143000"/>
          </a:xfrm>
        </p:spPr>
        <p:txBody>
          <a:bodyPr/>
          <a:lstStyle/>
          <a:p>
            <a:r>
              <a:rPr lang="en-US" sz="6000"/>
              <a:t>Sorption Reactions</a:t>
            </a:r>
          </a:p>
        </p:txBody>
      </p:sp>
      <p:sp>
        <p:nvSpPr>
          <p:cNvPr id="148483" name="Rectangle 3"/>
          <p:cNvSpPr>
            <a:spLocks noGrp="1" noChangeArrowheads="1"/>
          </p:cNvSpPr>
          <p:nvPr>
            <p:ph type="subTitle" idx="1"/>
          </p:nvPr>
        </p:nvSpPr>
        <p:spPr>
          <a:xfrm>
            <a:off x="1752600" y="5410200"/>
            <a:ext cx="6172200" cy="762000"/>
          </a:xfrm>
        </p:spPr>
        <p:txBody>
          <a:bodyPr/>
          <a:lstStyle/>
          <a:p>
            <a:r>
              <a:rPr lang="en-US" sz="2800" dirty="0"/>
              <a:t>Pierre Glynn, USGS,  March </a:t>
            </a:r>
            <a:r>
              <a:rPr lang="en-US" sz="2800" dirty="0" smtClean="0"/>
              <a:t>2011</a:t>
            </a:r>
            <a:endParaRPr lang="en-US" sz="2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type="body" idx="1"/>
          </p:nvPr>
        </p:nvSpPr>
        <p:spPr>
          <a:xfrm>
            <a:off x="228600" y="457200"/>
            <a:ext cx="8458200" cy="5943600"/>
          </a:xfrm>
        </p:spPr>
        <p:txBody>
          <a:bodyPr/>
          <a:lstStyle/>
          <a:p>
            <a:r>
              <a:rPr lang="en-US"/>
              <a:t>Sorption on permanent charge surfaces:</a:t>
            </a:r>
          </a:p>
          <a:p>
            <a:pPr lvl="1"/>
            <a:r>
              <a:rPr lang="en-US"/>
              <a:t>“Ion exchange”</a:t>
            </a:r>
          </a:p>
          <a:p>
            <a:pPr lvl="1"/>
            <a:r>
              <a:rPr lang="en-US"/>
              <a:t>Occurs in clays (smectites), zeolites</a:t>
            </a:r>
          </a:p>
          <a:p>
            <a:pPr lvl="1"/>
            <a:endParaRPr lang="en-US"/>
          </a:p>
          <a:p>
            <a:r>
              <a:rPr lang="en-US"/>
              <a:t>Sorption on variable charge surfaces:</a:t>
            </a:r>
          </a:p>
          <a:p>
            <a:pPr lvl="1"/>
            <a:r>
              <a:rPr lang="en-US"/>
              <a:t>“Surface complexation”</a:t>
            </a:r>
          </a:p>
          <a:p>
            <a:pPr lvl="1"/>
            <a:r>
              <a:rPr lang="en-US"/>
              <a:t>Occurs on Fe, Mn, Al, Ti, Si oxides &amp; hydroxides, carbonates, sulfides, clay edges.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a:xfrm>
            <a:off x="533400" y="2590800"/>
            <a:ext cx="7772400" cy="1143000"/>
          </a:xfrm>
        </p:spPr>
        <p:txBody>
          <a:bodyPr/>
          <a:lstStyle/>
          <a:p>
            <a:r>
              <a:rPr lang="en-US"/>
              <a:t>ION EXCHANGE</a:t>
            </a:r>
            <a:br>
              <a:rPr lang="en-US"/>
            </a:br>
            <a:r>
              <a:rPr lang="en-US"/>
              <a:t>MODELS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91" name="Text Box 23"/>
          <p:cNvSpPr txBox="1">
            <a:spLocks noChangeArrowheads="1"/>
          </p:cNvSpPr>
          <p:nvPr/>
        </p:nvSpPr>
        <p:spPr bwMode="auto">
          <a:xfrm>
            <a:off x="228600" y="3429000"/>
            <a:ext cx="8686800" cy="2647950"/>
          </a:xfrm>
          <a:prstGeom prst="rect">
            <a:avLst/>
          </a:prstGeom>
          <a:noFill/>
          <a:ln w="9525">
            <a:noFill/>
            <a:miter lim="800000"/>
            <a:headEnd/>
            <a:tailEnd/>
          </a:ln>
          <a:effectLst/>
        </p:spPr>
        <p:txBody>
          <a:bodyPr>
            <a:spAutoFit/>
          </a:bodyPr>
          <a:lstStyle/>
          <a:p>
            <a:pPr>
              <a:buSzPct val="125000"/>
              <a:buFontTx/>
              <a:buChar char="•"/>
            </a:pPr>
            <a:r>
              <a:rPr lang="en-US" sz="2000"/>
              <a:t> </a:t>
            </a:r>
            <a:r>
              <a:rPr lang="en-US"/>
              <a:t>PHREEQC “speciates” the “exchanged species” sorbed on the exchange sites (usually only 1/element), either:</a:t>
            </a:r>
          </a:p>
          <a:p>
            <a:pPr>
              <a:buSzPct val="125000"/>
              <a:buFontTx/>
              <a:buChar char="•"/>
            </a:pPr>
            <a:endParaRPr lang="en-US"/>
          </a:p>
          <a:p>
            <a:pPr lvl="1">
              <a:buFontTx/>
              <a:buChar char="–"/>
            </a:pPr>
            <a:r>
              <a:rPr lang="en-US"/>
              <a:t> adjusting sorbed concentrations in response to a fixed aqueous composition</a:t>
            </a:r>
          </a:p>
          <a:p>
            <a:pPr lvl="1">
              <a:buFontTx/>
              <a:buChar char="–"/>
            </a:pPr>
            <a:endParaRPr lang="en-US"/>
          </a:p>
          <a:p>
            <a:pPr lvl="1">
              <a:buFontTx/>
              <a:buChar char="–"/>
            </a:pPr>
            <a:r>
              <a:rPr lang="en-US"/>
              <a:t> or adjusting both sorbed and aqueous compositions.</a:t>
            </a:r>
          </a:p>
        </p:txBody>
      </p:sp>
      <p:sp>
        <p:nvSpPr>
          <p:cNvPr id="83970" name="Rectangle 2"/>
          <p:cNvSpPr>
            <a:spLocks noGrp="1" noChangeArrowheads="1"/>
          </p:cNvSpPr>
          <p:nvPr>
            <p:ph type="ctrTitle"/>
          </p:nvPr>
        </p:nvSpPr>
        <p:spPr>
          <a:xfrm>
            <a:off x="228600" y="228600"/>
            <a:ext cx="8534400" cy="1143000"/>
          </a:xfrm>
        </p:spPr>
        <p:txBody>
          <a:bodyPr/>
          <a:lstStyle/>
          <a:p>
            <a:r>
              <a:rPr lang="en-US"/>
              <a:t>Ion Exchange Calculations (#1)</a:t>
            </a:r>
          </a:p>
        </p:txBody>
      </p:sp>
      <p:sp>
        <p:nvSpPr>
          <p:cNvPr id="83988" name="Text Box 20"/>
          <p:cNvSpPr txBox="1">
            <a:spLocks noChangeArrowheads="1"/>
          </p:cNvSpPr>
          <p:nvPr/>
        </p:nvSpPr>
        <p:spPr bwMode="auto">
          <a:xfrm>
            <a:off x="1203325" y="1868488"/>
            <a:ext cx="7026275" cy="457200"/>
          </a:xfrm>
          <a:prstGeom prst="rect">
            <a:avLst/>
          </a:prstGeom>
          <a:noFill/>
          <a:ln w="9525">
            <a:noFill/>
            <a:miter lim="800000"/>
            <a:headEnd/>
            <a:tailEnd/>
          </a:ln>
          <a:effectLst/>
        </p:spPr>
        <p:txBody>
          <a:bodyPr>
            <a:spAutoFit/>
          </a:bodyPr>
          <a:lstStyle/>
          <a:p>
            <a:endParaRPr lang="en-US"/>
          </a:p>
        </p:txBody>
      </p:sp>
      <p:sp>
        <p:nvSpPr>
          <p:cNvPr id="83989" name="Text Box 21"/>
          <p:cNvSpPr txBox="1">
            <a:spLocks noChangeArrowheads="1"/>
          </p:cNvSpPr>
          <p:nvPr/>
        </p:nvSpPr>
        <p:spPr bwMode="auto">
          <a:xfrm>
            <a:off x="228600" y="1752600"/>
            <a:ext cx="8458200" cy="822325"/>
          </a:xfrm>
          <a:prstGeom prst="rect">
            <a:avLst/>
          </a:prstGeom>
          <a:noFill/>
          <a:ln w="9525">
            <a:noFill/>
            <a:miter lim="800000"/>
            <a:headEnd/>
            <a:tailEnd/>
          </a:ln>
          <a:effectLst/>
        </p:spPr>
        <p:txBody>
          <a:bodyPr>
            <a:spAutoFit/>
          </a:bodyPr>
          <a:lstStyle/>
          <a:p>
            <a:pPr>
              <a:buSzPct val="125000"/>
              <a:buFontTx/>
              <a:buChar char="•"/>
            </a:pPr>
            <a:r>
              <a:rPr lang="en-US" sz="2000"/>
              <a:t> </a:t>
            </a:r>
            <a:r>
              <a:rPr lang="en-US"/>
              <a:t>Involve small cationic species (Ca</a:t>
            </a:r>
            <a:r>
              <a:rPr lang="en-US" baseline="30000"/>
              <a:t>+2</a:t>
            </a:r>
            <a:r>
              <a:rPr lang="en-US"/>
              <a:t>, Na</a:t>
            </a:r>
            <a:r>
              <a:rPr lang="en-US" baseline="30000"/>
              <a:t>+</a:t>
            </a:r>
            <a:r>
              <a:rPr lang="en-US"/>
              <a:t>, NH</a:t>
            </a:r>
            <a:r>
              <a:rPr lang="en-US" baseline="-25000"/>
              <a:t>4</a:t>
            </a:r>
            <a:r>
              <a:rPr lang="en-US" baseline="30000"/>
              <a:t>+</a:t>
            </a:r>
            <a:r>
              <a:rPr lang="en-US"/>
              <a:t>, Sr</a:t>
            </a:r>
            <a:r>
              <a:rPr lang="en-US" baseline="30000"/>
              <a:t>+2</a:t>
            </a:r>
            <a:r>
              <a:rPr lang="en-US"/>
              <a:t>, Al</a:t>
            </a:r>
            <a:r>
              <a:rPr lang="en-US" baseline="30000"/>
              <a:t>+3</a:t>
            </a:r>
            <a:r>
              <a:rPr lang="en-US"/>
              <a:t>)</a:t>
            </a:r>
          </a:p>
          <a:p>
            <a:pPr>
              <a:buSzPct val="125000"/>
              <a:buFontTx/>
              <a:buChar char="•"/>
            </a:pPr>
            <a:r>
              <a:rPr lang="en-US"/>
              <a:t> Exchanger has a fixed CEC, cation exchange capacity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9" name="Text Box 5"/>
          <p:cNvSpPr txBox="1">
            <a:spLocks noChangeArrowheads="1"/>
          </p:cNvSpPr>
          <p:nvPr/>
        </p:nvSpPr>
        <p:spPr bwMode="auto">
          <a:xfrm>
            <a:off x="381000" y="1752600"/>
            <a:ext cx="8305800" cy="4473575"/>
          </a:xfrm>
          <a:prstGeom prst="rect">
            <a:avLst/>
          </a:prstGeom>
          <a:noFill/>
          <a:ln w="9525">
            <a:noFill/>
            <a:miter lim="800000"/>
            <a:headEnd/>
            <a:tailEnd/>
          </a:ln>
          <a:effectLst/>
        </p:spPr>
        <p:txBody>
          <a:bodyPr>
            <a:spAutoFit/>
          </a:bodyPr>
          <a:lstStyle/>
          <a:p>
            <a:pPr>
              <a:buSzPct val="125000"/>
              <a:buFontTx/>
              <a:buChar char="•"/>
            </a:pPr>
            <a:r>
              <a:rPr lang="en-US" sz="2000"/>
              <a:t> </a:t>
            </a:r>
            <a:r>
              <a:rPr lang="en-US"/>
              <a:t>PHREEQC uses 3 keywords to define exchange processes</a:t>
            </a:r>
          </a:p>
          <a:p>
            <a:pPr lvl="1">
              <a:buSzPct val="125000"/>
              <a:buFontTx/>
              <a:buChar char="–"/>
            </a:pPr>
            <a:r>
              <a:rPr lang="en-US"/>
              <a:t> EXCHANGE_MASTER_SPECIES (component data)</a:t>
            </a:r>
          </a:p>
          <a:p>
            <a:pPr lvl="1">
              <a:buSzPct val="125000"/>
              <a:buFontTx/>
              <a:buChar char="–"/>
            </a:pPr>
            <a:r>
              <a:rPr lang="en-US"/>
              <a:t> EXCHANGE_SPECIES (species thermo. data)</a:t>
            </a:r>
          </a:p>
          <a:p>
            <a:pPr lvl="1">
              <a:buSzPct val="125000"/>
              <a:buFontTx/>
              <a:buChar char="–"/>
            </a:pPr>
            <a:r>
              <a:rPr lang="en-US"/>
              <a:t> EXCHANGE</a:t>
            </a:r>
          </a:p>
          <a:p>
            <a:pPr lvl="1">
              <a:buSzPct val="125000"/>
              <a:buFontTx/>
              <a:buChar char="–"/>
            </a:pPr>
            <a:endParaRPr lang="en-US"/>
          </a:p>
          <a:p>
            <a:pPr>
              <a:buSzPct val="125000"/>
              <a:buFontTx/>
              <a:buChar char="•"/>
            </a:pPr>
            <a:r>
              <a:rPr lang="en-US"/>
              <a:t> First 2 are found in phreeqc.dat and wateq4f.dat (for component X</a:t>
            </a:r>
            <a:r>
              <a:rPr lang="en-US" baseline="30000"/>
              <a:t>-</a:t>
            </a:r>
            <a:r>
              <a:rPr lang="en-US"/>
              <a:t> and exchange species from Appelo) but can be modified in user-created input files.</a:t>
            </a:r>
          </a:p>
          <a:p>
            <a:pPr>
              <a:buSzPct val="125000"/>
              <a:buFontTx/>
              <a:buChar char="•"/>
            </a:pPr>
            <a:endParaRPr lang="en-US"/>
          </a:p>
          <a:p>
            <a:pPr>
              <a:buSzPct val="125000"/>
              <a:buFontTx/>
              <a:buChar char="•"/>
            </a:pPr>
            <a:r>
              <a:rPr lang="en-US"/>
              <a:t> Last is user-specified to define amount and composition of an “exchanger” phase.</a:t>
            </a:r>
          </a:p>
        </p:txBody>
      </p:sp>
      <p:sp>
        <p:nvSpPr>
          <p:cNvPr id="93186" name="Rectangle 2"/>
          <p:cNvSpPr>
            <a:spLocks noGrp="1" noChangeArrowheads="1"/>
          </p:cNvSpPr>
          <p:nvPr>
            <p:ph type="ctrTitle"/>
          </p:nvPr>
        </p:nvSpPr>
        <p:spPr>
          <a:xfrm>
            <a:off x="457200" y="228600"/>
            <a:ext cx="7772400" cy="1143000"/>
          </a:xfrm>
        </p:spPr>
        <p:txBody>
          <a:bodyPr/>
          <a:lstStyle/>
          <a:p>
            <a:r>
              <a:rPr lang="en-US"/>
              <a:t>Ion Exchange (#2)</a:t>
            </a:r>
          </a:p>
        </p:txBody>
      </p:sp>
      <p:sp>
        <p:nvSpPr>
          <p:cNvPr id="93188" name="Text Box 4"/>
          <p:cNvSpPr txBox="1">
            <a:spLocks noChangeArrowheads="1"/>
          </p:cNvSpPr>
          <p:nvPr/>
        </p:nvSpPr>
        <p:spPr bwMode="auto">
          <a:xfrm>
            <a:off x="1203325" y="1868488"/>
            <a:ext cx="7026275" cy="457200"/>
          </a:xfrm>
          <a:prstGeom prst="rect">
            <a:avLst/>
          </a:prstGeom>
          <a:noFill/>
          <a:ln w="9525">
            <a:noFill/>
            <a:miter lim="800000"/>
            <a:headEnd/>
            <a:tailEnd/>
          </a:ln>
          <a:effectLst/>
        </p:spPr>
        <p:txBody>
          <a:bodyPr>
            <a:spAutoFit/>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7" name="Text Box 5"/>
          <p:cNvSpPr txBox="1">
            <a:spLocks noChangeArrowheads="1"/>
          </p:cNvSpPr>
          <p:nvPr/>
        </p:nvSpPr>
        <p:spPr bwMode="auto">
          <a:xfrm>
            <a:off x="0" y="1066800"/>
            <a:ext cx="9144000" cy="5330825"/>
          </a:xfrm>
          <a:prstGeom prst="rect">
            <a:avLst/>
          </a:prstGeom>
          <a:noFill/>
          <a:ln w="9525">
            <a:noFill/>
            <a:miter lim="800000"/>
            <a:headEnd/>
            <a:tailEnd/>
          </a:ln>
          <a:effectLst/>
        </p:spPr>
        <p:txBody>
          <a:bodyPr>
            <a:spAutoFit/>
          </a:bodyPr>
          <a:lstStyle/>
          <a:p>
            <a:pPr>
              <a:buSzPct val="125000"/>
              <a:buFontTx/>
              <a:buChar char="•"/>
            </a:pPr>
            <a:r>
              <a:rPr lang="en-US" sz="2000"/>
              <a:t> “SAVE” and “USE” keywords can be applied to “EXCHANGE” phase compositions.</a:t>
            </a:r>
            <a:endParaRPr lang="en-US"/>
          </a:p>
          <a:p>
            <a:pPr lvl="1">
              <a:buSzPct val="125000"/>
              <a:buFontTx/>
              <a:buChar char="–"/>
            </a:pPr>
            <a:endParaRPr lang="en-US"/>
          </a:p>
          <a:p>
            <a:pPr>
              <a:buSzPct val="125000"/>
              <a:buFontTx/>
              <a:buChar char="•"/>
            </a:pPr>
            <a:r>
              <a:rPr lang="en-US"/>
              <a:t> </a:t>
            </a:r>
            <a:r>
              <a:rPr lang="en-US" sz="2000"/>
              <a:t>Amount of exchanger (eg. moles of X</a:t>
            </a:r>
            <a:r>
              <a:rPr lang="en-US" sz="2000" baseline="30000"/>
              <a:t>-</a:t>
            </a:r>
            <a:r>
              <a:rPr lang="en-US" sz="2000"/>
              <a:t>) can be calculated from CEC (cation exchange capacity, usually expressed in meq/100g of soil) where:</a:t>
            </a:r>
          </a:p>
          <a:p>
            <a:pPr>
              <a:buSzPct val="125000"/>
              <a:buFontTx/>
              <a:buChar char="•"/>
            </a:pPr>
            <a:endParaRPr lang="en-US"/>
          </a:p>
          <a:p>
            <a:pPr>
              <a:buSzPct val="125000"/>
              <a:buFontTx/>
              <a:buChar char="•"/>
            </a:pPr>
            <a:endParaRPr lang="en-US"/>
          </a:p>
          <a:p>
            <a:pPr>
              <a:buSzPct val="125000"/>
              <a:buFontTx/>
              <a:buChar char="•"/>
            </a:pPr>
            <a:endParaRPr lang="en-US"/>
          </a:p>
          <a:p>
            <a:pPr>
              <a:buSzPct val="125000"/>
              <a:buFontTx/>
              <a:buChar char="•"/>
            </a:pPr>
            <a:r>
              <a:rPr lang="en-US"/>
              <a:t> </a:t>
            </a:r>
            <a:r>
              <a:rPr lang="en-US" sz="2000"/>
              <a:t>where sw is the specific dry weight of soil (kg/L of soil), </a:t>
            </a:r>
            <a:r>
              <a:rPr lang="en-US" sz="2000">
                <a:latin typeface="Symbol" pitchFamily="18" charset="2"/>
              </a:rPr>
              <a:t>q</a:t>
            </a:r>
            <a:r>
              <a:rPr lang="en-US" sz="2000"/>
              <a:t> is the porosity and </a:t>
            </a:r>
            <a:r>
              <a:rPr lang="en-US" sz="2000">
                <a:latin typeface="Symbol" pitchFamily="18" charset="2"/>
              </a:rPr>
              <a:t>r</a:t>
            </a:r>
            <a:r>
              <a:rPr lang="en-US" sz="2000" baseline="-25000"/>
              <a:t>B</a:t>
            </a:r>
            <a:r>
              <a:rPr lang="en-US" sz="2000"/>
              <a:t> is the bulk density of the soil in kg/L.   (If sw = 2.65 &amp; </a:t>
            </a:r>
            <a:r>
              <a:rPr lang="en-US" sz="2000">
                <a:latin typeface="Symbol" pitchFamily="18" charset="2"/>
              </a:rPr>
              <a:t>q</a:t>
            </a:r>
            <a:r>
              <a:rPr lang="en-US" sz="2000"/>
              <a:t> = 0.3, then X</a:t>
            </a:r>
            <a:r>
              <a:rPr lang="en-US" sz="2000" baseline="30000"/>
              <a:t>-</a:t>
            </a:r>
            <a:r>
              <a:rPr lang="en-US" sz="2000"/>
              <a:t> = CEC/16.2)</a:t>
            </a:r>
          </a:p>
          <a:p>
            <a:pPr>
              <a:buSzPct val="125000"/>
              <a:buFontTx/>
              <a:buChar char="•"/>
            </a:pPr>
            <a:endParaRPr lang="en-US" sz="2000"/>
          </a:p>
          <a:p>
            <a:pPr>
              <a:buSzPct val="125000"/>
              <a:buFontTx/>
              <a:buChar char="•"/>
            </a:pPr>
            <a:r>
              <a:rPr lang="en-US" sz="2000"/>
              <a:t> CEC estimation technique (Breeuwsma, 1986): </a:t>
            </a:r>
          </a:p>
          <a:p>
            <a:pPr>
              <a:buSzPct val="125000"/>
            </a:pPr>
            <a:r>
              <a:rPr lang="en-US" sz="2000"/>
              <a:t>   CEC (meq/100g) = 0.7 (%clay) + 3.5 (%organic carbon)  </a:t>
            </a:r>
          </a:p>
          <a:p>
            <a:pPr>
              <a:buSzPct val="125000"/>
            </a:pPr>
            <a:r>
              <a:rPr lang="en-US" sz="2000"/>
              <a:t>   (cf. Glynn &amp; Brown, 1996; Appelo &amp; Postma, 2005, p. 247)</a:t>
            </a:r>
          </a:p>
          <a:p>
            <a:pPr>
              <a:buSzPct val="125000"/>
            </a:pPr>
            <a:endParaRPr lang="en-US" sz="2000"/>
          </a:p>
        </p:txBody>
      </p:sp>
      <p:sp>
        <p:nvSpPr>
          <p:cNvPr id="95234" name="Rectangle 2"/>
          <p:cNvSpPr>
            <a:spLocks noGrp="1" noChangeArrowheads="1"/>
          </p:cNvSpPr>
          <p:nvPr>
            <p:ph type="ctrTitle"/>
          </p:nvPr>
        </p:nvSpPr>
        <p:spPr>
          <a:xfrm>
            <a:off x="685800" y="0"/>
            <a:ext cx="7772400" cy="1143000"/>
          </a:xfrm>
        </p:spPr>
        <p:txBody>
          <a:bodyPr/>
          <a:lstStyle/>
          <a:p>
            <a:r>
              <a:rPr lang="en-US"/>
              <a:t>Ion Exchange (#3)</a:t>
            </a:r>
          </a:p>
        </p:txBody>
      </p:sp>
      <p:sp>
        <p:nvSpPr>
          <p:cNvPr id="95236" name="Text Box 4"/>
          <p:cNvSpPr txBox="1">
            <a:spLocks noChangeArrowheads="1"/>
          </p:cNvSpPr>
          <p:nvPr/>
        </p:nvSpPr>
        <p:spPr bwMode="auto">
          <a:xfrm>
            <a:off x="1203325" y="1868488"/>
            <a:ext cx="7026275" cy="457200"/>
          </a:xfrm>
          <a:prstGeom prst="rect">
            <a:avLst/>
          </a:prstGeom>
          <a:noFill/>
          <a:ln w="9525">
            <a:noFill/>
            <a:miter lim="800000"/>
            <a:headEnd/>
            <a:tailEnd/>
          </a:ln>
          <a:effectLst/>
        </p:spPr>
        <p:txBody>
          <a:bodyPr>
            <a:spAutoFit/>
          </a:bodyPr>
          <a:lstStyle/>
          <a:p>
            <a:endParaRPr lang="en-US"/>
          </a:p>
        </p:txBody>
      </p:sp>
      <p:graphicFrame>
        <p:nvGraphicFramePr>
          <p:cNvPr id="95238" name="Object 6"/>
          <p:cNvGraphicFramePr>
            <a:graphicFrameLocks noChangeAspect="1"/>
          </p:cNvGraphicFramePr>
          <p:nvPr/>
        </p:nvGraphicFramePr>
        <p:xfrm>
          <a:off x="1676400" y="2819400"/>
          <a:ext cx="4724400" cy="833438"/>
        </p:xfrm>
        <a:graphic>
          <a:graphicData uri="http://schemas.openxmlformats.org/presentationml/2006/ole">
            <p:oleObj spid="_x0000_s95238" name="Equation" r:id="rId4" imgW="2590560" imgH="457200" progId="">
              <p:embed/>
            </p:oleObj>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ChangeArrowheads="1"/>
          </p:cNvSpPr>
          <p:nvPr/>
        </p:nvSpPr>
        <p:spPr bwMode="auto">
          <a:xfrm>
            <a:off x="2057400" y="533400"/>
            <a:ext cx="5029200" cy="641350"/>
          </a:xfrm>
          <a:prstGeom prst="rect">
            <a:avLst/>
          </a:prstGeom>
          <a:noFill/>
          <a:ln w="9525">
            <a:noFill/>
            <a:miter lim="800000"/>
            <a:headEnd/>
            <a:tailEnd/>
          </a:ln>
          <a:effectLst/>
        </p:spPr>
        <p:txBody>
          <a:bodyPr>
            <a:spAutoFit/>
          </a:bodyPr>
          <a:lstStyle/>
          <a:p>
            <a:pPr>
              <a:spcBef>
                <a:spcPct val="50000"/>
              </a:spcBef>
            </a:pPr>
            <a:r>
              <a:rPr lang="en-US" sz="3600">
                <a:solidFill>
                  <a:schemeClr val="accent2"/>
                </a:solidFill>
              </a:rPr>
              <a:t>Sorption Exercise (S1)</a:t>
            </a:r>
          </a:p>
        </p:txBody>
      </p:sp>
      <p:sp>
        <p:nvSpPr>
          <p:cNvPr id="88068" name="Text Box 4"/>
          <p:cNvSpPr txBox="1">
            <a:spLocks noChangeArrowheads="1"/>
          </p:cNvSpPr>
          <p:nvPr/>
        </p:nvSpPr>
        <p:spPr bwMode="auto">
          <a:xfrm>
            <a:off x="228600" y="1600200"/>
            <a:ext cx="8686800" cy="1524000"/>
          </a:xfrm>
          <a:prstGeom prst="rect">
            <a:avLst/>
          </a:prstGeom>
          <a:noFill/>
          <a:ln w="9525">
            <a:noFill/>
            <a:miter lim="800000"/>
            <a:headEnd/>
            <a:tailEnd/>
          </a:ln>
          <a:effectLst/>
        </p:spPr>
        <p:txBody>
          <a:bodyPr/>
          <a:lstStyle/>
          <a:p>
            <a:pPr marL="457200" indent="-457200">
              <a:buFontTx/>
              <a:buAutoNum type="arabicParenR"/>
            </a:pPr>
            <a:r>
              <a:rPr lang="en-US"/>
              <a:t>Change the default thermodynamic database to wateq4f.dat from phreeqc.dat.  What are the major differences between both databases?</a:t>
            </a:r>
          </a:p>
          <a:p>
            <a:pPr marL="457200" indent="-457200">
              <a:buFontTx/>
              <a:buAutoNum type="arabicParenR"/>
            </a:pPr>
            <a:r>
              <a:rPr lang="en-US"/>
              <a:t>Use wordpad to look at the thermodynamic data.  What are the main ion exchange reactions considered?</a:t>
            </a:r>
          </a:p>
          <a:p>
            <a:pPr marL="457200" indent="-457200">
              <a:buFontTx/>
              <a:buAutoNum type="arabicParenR"/>
            </a:pPr>
            <a:r>
              <a:rPr lang="en-US"/>
              <a:t>How are they written?  Does species X</a:t>
            </a:r>
            <a:r>
              <a:rPr lang="en-US" baseline="30000"/>
              <a:t>-</a:t>
            </a:r>
            <a:r>
              <a:rPr lang="en-US"/>
              <a:t> really exist by itself?  Is it mobile?</a:t>
            </a:r>
            <a:endParaRPr lang="en-US" sz="1400"/>
          </a:p>
        </p:txBody>
      </p:sp>
    </p:spTree>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9" name="Text Box 55"/>
          <p:cNvSpPr txBox="1">
            <a:spLocks noChangeArrowheads="1"/>
          </p:cNvSpPr>
          <p:nvPr/>
        </p:nvSpPr>
        <p:spPr bwMode="auto">
          <a:xfrm>
            <a:off x="1295400" y="457200"/>
            <a:ext cx="5867400" cy="641350"/>
          </a:xfrm>
          <a:prstGeom prst="rect">
            <a:avLst/>
          </a:prstGeom>
          <a:noFill/>
          <a:ln w="9525">
            <a:noFill/>
            <a:miter lim="800000"/>
            <a:headEnd/>
            <a:tailEnd/>
          </a:ln>
          <a:effectLst/>
        </p:spPr>
        <p:txBody>
          <a:bodyPr>
            <a:spAutoFit/>
          </a:bodyPr>
          <a:lstStyle/>
          <a:p>
            <a:pPr>
              <a:spcBef>
                <a:spcPct val="50000"/>
              </a:spcBef>
            </a:pPr>
            <a:r>
              <a:rPr lang="en-US" sz="3600">
                <a:solidFill>
                  <a:schemeClr val="accent2"/>
                </a:solidFill>
              </a:rPr>
              <a:t>Sorption Exercise (S2)</a:t>
            </a:r>
          </a:p>
        </p:txBody>
      </p:sp>
      <p:grpSp>
        <p:nvGrpSpPr>
          <p:cNvPr id="6205" name="Group 61"/>
          <p:cNvGrpSpPr>
            <a:grpSpLocks/>
          </p:cNvGrpSpPr>
          <p:nvPr/>
        </p:nvGrpSpPr>
        <p:grpSpPr bwMode="auto">
          <a:xfrm>
            <a:off x="533400" y="1524000"/>
            <a:ext cx="8404225" cy="1568450"/>
            <a:chOff x="240" y="1296"/>
            <a:chExt cx="5294" cy="988"/>
          </a:xfrm>
        </p:grpSpPr>
        <p:graphicFrame>
          <p:nvGraphicFramePr>
            <p:cNvPr id="6202" name="Object 58"/>
            <p:cNvGraphicFramePr>
              <a:graphicFrameLocks noChangeAspect="1"/>
            </p:cNvGraphicFramePr>
            <p:nvPr/>
          </p:nvGraphicFramePr>
          <p:xfrm>
            <a:off x="240" y="1920"/>
            <a:ext cx="5294" cy="364"/>
          </p:xfrm>
          <a:graphic>
            <a:graphicData uri="http://schemas.openxmlformats.org/presentationml/2006/ole">
              <p:oleObj spid="_x0000_s6202" name="Worksheet" r:id="rId5" imgW="4766400" imgH="324000" progId="Excel.Sheet.8">
                <p:embed/>
              </p:oleObj>
            </a:graphicData>
          </a:graphic>
        </p:graphicFrame>
        <p:sp>
          <p:nvSpPr>
            <p:cNvPr id="6203" name="Text Box 59"/>
            <p:cNvSpPr txBox="1">
              <a:spLocks noChangeArrowheads="1"/>
            </p:cNvSpPr>
            <p:nvPr/>
          </p:nvSpPr>
          <p:spPr bwMode="auto">
            <a:xfrm>
              <a:off x="240" y="1296"/>
              <a:ext cx="3439" cy="556"/>
            </a:xfrm>
            <a:prstGeom prst="rect">
              <a:avLst/>
            </a:prstGeom>
            <a:noFill/>
            <a:ln w="9525">
              <a:noFill/>
              <a:miter lim="800000"/>
              <a:headEnd/>
              <a:tailEnd/>
            </a:ln>
            <a:effectLst/>
          </p:spPr>
          <p:txBody>
            <a:bodyPr wrap="none">
              <a:spAutoFit/>
            </a:bodyPr>
            <a:lstStyle/>
            <a:p>
              <a:r>
                <a:rPr lang="en-US"/>
                <a:t>Oklahoma Brine composition:</a:t>
              </a:r>
            </a:p>
            <a:p>
              <a:r>
                <a:rPr lang="en-US" sz="1400"/>
                <a:t>(units are mol/kg water, except </a:t>
              </a:r>
              <a:r>
                <a:rPr lang="en-US" sz="1400">
                  <a:latin typeface="Symbol" pitchFamily="18" charset="2"/>
                </a:rPr>
                <a:t>m</a:t>
              </a:r>
              <a:r>
                <a:rPr lang="en-US" sz="1400"/>
                <a:t>mol/kg water for As; </a:t>
              </a:r>
            </a:p>
            <a:p>
              <a:r>
                <a:rPr lang="en-US" sz="1400"/>
                <a:t>Solution pe must be calculated for equilibrium with atmospheric O</a:t>
              </a:r>
              <a:r>
                <a:rPr lang="en-US" sz="1400" baseline="-25000"/>
                <a:t>2</a:t>
              </a:r>
              <a:r>
                <a:rPr lang="en-US" sz="1400"/>
                <a:t>)</a:t>
              </a:r>
            </a:p>
          </p:txBody>
        </p:sp>
      </p:grpSp>
      <p:sp>
        <p:nvSpPr>
          <p:cNvPr id="6204" name="Text Box 60"/>
          <p:cNvSpPr txBox="1">
            <a:spLocks noChangeArrowheads="1"/>
          </p:cNvSpPr>
          <p:nvPr/>
        </p:nvSpPr>
        <p:spPr bwMode="auto">
          <a:xfrm>
            <a:off x="457200" y="3505200"/>
            <a:ext cx="8229600" cy="3048000"/>
          </a:xfrm>
          <a:prstGeom prst="rect">
            <a:avLst/>
          </a:prstGeom>
          <a:noFill/>
          <a:ln w="9525">
            <a:noFill/>
            <a:miter lim="800000"/>
            <a:headEnd/>
            <a:tailEnd/>
          </a:ln>
          <a:effectLst/>
        </p:spPr>
        <p:txBody>
          <a:bodyPr/>
          <a:lstStyle/>
          <a:p>
            <a:r>
              <a:rPr lang="en-US"/>
              <a:t>Enter the above NaCl brine in PHREEQC.  Use Cl to charge balance the solution.  Equilibrate the brine with 0.1 moles of calcite and 1.6 moles of dolomite. “Save” the resulting solution composition as solution 1. </a:t>
            </a:r>
          </a:p>
          <a:p>
            <a:endParaRPr lang="en-US"/>
          </a:p>
          <a:p>
            <a:r>
              <a:rPr lang="en-US"/>
              <a:t>In a new simulation, find the composition of an exchanger X that would be at equilibrium with solution 1 (fixed composition). There is 1 mole of X per kg of water.</a:t>
            </a:r>
          </a:p>
          <a:p>
            <a:endParaRPr lang="en-US"/>
          </a:p>
        </p:txBody>
      </p:sp>
    </p:spTree>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2133600" y="228600"/>
            <a:ext cx="4343400" cy="914400"/>
          </a:xfrm>
        </p:spPr>
        <p:txBody>
          <a:bodyPr/>
          <a:lstStyle/>
          <a:p>
            <a:r>
              <a:rPr lang="en-US" sz="3600"/>
              <a:t>Exercise S2</a:t>
            </a:r>
          </a:p>
        </p:txBody>
      </p:sp>
      <p:pic>
        <p:nvPicPr>
          <p:cNvPr id="90116" name="Picture 4"/>
          <p:cNvPicPr>
            <a:picLocks noChangeAspect="1" noChangeArrowheads="1"/>
          </p:cNvPicPr>
          <p:nvPr/>
        </p:nvPicPr>
        <p:blipFill>
          <a:blip r:embed="rId4" cstate="print"/>
          <a:srcRect/>
          <a:stretch>
            <a:fillRect/>
          </a:stretch>
        </p:blipFill>
        <p:spPr bwMode="auto">
          <a:xfrm>
            <a:off x="533400" y="2667000"/>
            <a:ext cx="7940675" cy="3513138"/>
          </a:xfrm>
          <a:prstGeom prst="rect">
            <a:avLst/>
          </a:prstGeom>
          <a:noFill/>
          <a:ln w="9525">
            <a:noFill/>
            <a:miter lim="800000"/>
            <a:headEnd/>
            <a:tailEnd/>
          </a:ln>
          <a:effectLst/>
        </p:spPr>
      </p:pic>
      <p:sp>
        <p:nvSpPr>
          <p:cNvPr id="90117" name="Line 5"/>
          <p:cNvSpPr>
            <a:spLocks noChangeShapeType="1"/>
          </p:cNvSpPr>
          <p:nvPr/>
        </p:nvSpPr>
        <p:spPr bwMode="auto">
          <a:xfrm>
            <a:off x="914400" y="2362200"/>
            <a:ext cx="685800" cy="914400"/>
          </a:xfrm>
          <a:prstGeom prst="line">
            <a:avLst/>
          </a:prstGeom>
          <a:noFill/>
          <a:ln w="31750">
            <a:solidFill>
              <a:schemeClr val="accent1"/>
            </a:solidFill>
            <a:round/>
            <a:headEnd/>
            <a:tailEnd type="stealth" w="med" len="lg"/>
          </a:ln>
          <a:effectLst/>
        </p:spPr>
        <p:txBody>
          <a:bodyPr/>
          <a:lstStyle/>
          <a:p>
            <a:endParaRPr lang="en-US"/>
          </a:p>
        </p:txBody>
      </p:sp>
      <p:sp>
        <p:nvSpPr>
          <p:cNvPr id="90118" name="Line 6"/>
          <p:cNvSpPr>
            <a:spLocks noChangeShapeType="1"/>
          </p:cNvSpPr>
          <p:nvPr/>
        </p:nvSpPr>
        <p:spPr bwMode="auto">
          <a:xfrm flipH="1">
            <a:off x="2057400" y="1905000"/>
            <a:ext cx="838200" cy="1371600"/>
          </a:xfrm>
          <a:prstGeom prst="line">
            <a:avLst/>
          </a:prstGeom>
          <a:noFill/>
          <a:ln w="31750">
            <a:solidFill>
              <a:schemeClr val="accent1"/>
            </a:solidFill>
            <a:round/>
            <a:headEnd/>
            <a:tailEnd type="stealth" w="med" len="lg"/>
          </a:ln>
          <a:effectLst/>
        </p:spPr>
        <p:txBody>
          <a:bodyPr/>
          <a:lstStyle/>
          <a:p>
            <a:endParaRPr lang="en-US"/>
          </a:p>
        </p:txBody>
      </p:sp>
      <p:sp>
        <p:nvSpPr>
          <p:cNvPr id="90119" name="Line 7"/>
          <p:cNvSpPr>
            <a:spLocks noChangeShapeType="1"/>
          </p:cNvSpPr>
          <p:nvPr/>
        </p:nvSpPr>
        <p:spPr bwMode="auto">
          <a:xfrm flipH="1">
            <a:off x="2438400" y="2286000"/>
            <a:ext cx="1447800" cy="990600"/>
          </a:xfrm>
          <a:prstGeom prst="line">
            <a:avLst/>
          </a:prstGeom>
          <a:noFill/>
          <a:ln w="31750">
            <a:solidFill>
              <a:schemeClr val="accent1"/>
            </a:solidFill>
            <a:round/>
            <a:headEnd/>
            <a:tailEnd type="stealth" w="med" len="lg"/>
          </a:ln>
          <a:effectLst/>
        </p:spPr>
        <p:txBody>
          <a:bodyPr/>
          <a:lstStyle/>
          <a:p>
            <a:endParaRPr lang="en-US"/>
          </a:p>
        </p:txBody>
      </p:sp>
      <p:sp>
        <p:nvSpPr>
          <p:cNvPr id="90120" name="Text Box 8"/>
          <p:cNvSpPr txBox="1">
            <a:spLocks noChangeArrowheads="1"/>
          </p:cNvSpPr>
          <p:nvPr/>
        </p:nvSpPr>
        <p:spPr bwMode="auto">
          <a:xfrm>
            <a:off x="136525" y="2019300"/>
            <a:ext cx="2419350" cy="366713"/>
          </a:xfrm>
          <a:prstGeom prst="rect">
            <a:avLst/>
          </a:prstGeom>
          <a:noFill/>
          <a:ln w="9525">
            <a:noFill/>
            <a:miter lim="800000"/>
            <a:headEnd/>
            <a:tailEnd/>
          </a:ln>
          <a:effectLst/>
        </p:spPr>
        <p:txBody>
          <a:bodyPr wrap="none">
            <a:spAutoFit/>
          </a:bodyPr>
          <a:lstStyle/>
          <a:p>
            <a:r>
              <a:rPr lang="en-US" sz="1800"/>
              <a:t>SOLUTION_SPREAD</a:t>
            </a:r>
          </a:p>
        </p:txBody>
      </p:sp>
      <p:sp>
        <p:nvSpPr>
          <p:cNvPr id="90122" name="Text Box 10"/>
          <p:cNvSpPr txBox="1">
            <a:spLocks noChangeArrowheads="1"/>
          </p:cNvSpPr>
          <p:nvPr/>
        </p:nvSpPr>
        <p:spPr bwMode="auto">
          <a:xfrm>
            <a:off x="2422525" y="1562100"/>
            <a:ext cx="1465263" cy="366713"/>
          </a:xfrm>
          <a:prstGeom prst="rect">
            <a:avLst/>
          </a:prstGeom>
          <a:noFill/>
          <a:ln w="9525">
            <a:noFill/>
            <a:miter lim="800000"/>
            <a:headEnd/>
            <a:tailEnd/>
          </a:ln>
          <a:effectLst/>
        </p:spPr>
        <p:txBody>
          <a:bodyPr wrap="none">
            <a:spAutoFit/>
          </a:bodyPr>
          <a:lstStyle/>
          <a:p>
            <a:r>
              <a:rPr lang="en-US" sz="1800"/>
              <a:t>EXCHANGE</a:t>
            </a:r>
          </a:p>
        </p:txBody>
      </p:sp>
      <p:sp>
        <p:nvSpPr>
          <p:cNvPr id="90124" name="Text Box 12"/>
          <p:cNvSpPr txBox="1">
            <a:spLocks noChangeArrowheads="1"/>
          </p:cNvSpPr>
          <p:nvPr/>
        </p:nvSpPr>
        <p:spPr bwMode="auto">
          <a:xfrm>
            <a:off x="3886200" y="1981200"/>
            <a:ext cx="2724150" cy="366713"/>
          </a:xfrm>
          <a:prstGeom prst="rect">
            <a:avLst/>
          </a:prstGeom>
          <a:noFill/>
          <a:ln w="9525">
            <a:noFill/>
            <a:miter lim="800000"/>
            <a:headEnd/>
            <a:tailEnd/>
          </a:ln>
          <a:effectLst/>
        </p:spPr>
        <p:txBody>
          <a:bodyPr wrap="none">
            <a:spAutoFit/>
          </a:bodyPr>
          <a:lstStyle/>
          <a:p>
            <a:r>
              <a:rPr lang="en-US" sz="1800"/>
              <a:t>EQUILIBRIUM_PHASES</a:t>
            </a:r>
          </a:p>
        </p:txBody>
      </p:sp>
      <p:sp>
        <p:nvSpPr>
          <p:cNvPr id="90125" name="Line 13"/>
          <p:cNvSpPr>
            <a:spLocks noChangeShapeType="1"/>
          </p:cNvSpPr>
          <p:nvPr/>
        </p:nvSpPr>
        <p:spPr bwMode="auto">
          <a:xfrm flipH="1">
            <a:off x="2667000" y="2590800"/>
            <a:ext cx="2819400" cy="914400"/>
          </a:xfrm>
          <a:prstGeom prst="line">
            <a:avLst/>
          </a:prstGeom>
          <a:noFill/>
          <a:ln w="31750">
            <a:solidFill>
              <a:schemeClr val="accent1"/>
            </a:solidFill>
            <a:round/>
            <a:headEnd/>
            <a:tailEnd type="stealth" w="med" len="lg"/>
          </a:ln>
          <a:effectLst/>
        </p:spPr>
        <p:txBody>
          <a:bodyPr/>
          <a:lstStyle/>
          <a:p>
            <a:endParaRPr lang="en-US"/>
          </a:p>
        </p:txBody>
      </p:sp>
      <p:sp>
        <p:nvSpPr>
          <p:cNvPr id="90126" name="Text Box 14"/>
          <p:cNvSpPr txBox="1">
            <a:spLocks noChangeArrowheads="1"/>
          </p:cNvSpPr>
          <p:nvPr/>
        </p:nvSpPr>
        <p:spPr bwMode="auto">
          <a:xfrm>
            <a:off x="5470525" y="2324100"/>
            <a:ext cx="793750" cy="366713"/>
          </a:xfrm>
          <a:prstGeom prst="rect">
            <a:avLst/>
          </a:prstGeom>
          <a:noFill/>
          <a:ln w="9525">
            <a:noFill/>
            <a:miter lim="800000"/>
            <a:headEnd/>
            <a:tailEnd/>
          </a:ln>
          <a:effectLst/>
        </p:spPr>
        <p:txBody>
          <a:bodyPr wrap="none">
            <a:spAutoFit/>
          </a:bodyPr>
          <a:lstStyle/>
          <a:p>
            <a:r>
              <a:rPr lang="en-US" sz="1800"/>
              <a:t>SAVE</a:t>
            </a:r>
          </a:p>
        </p:txBody>
      </p:sp>
    </p:spTree>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t>S2 Questions</a:t>
            </a:r>
          </a:p>
        </p:txBody>
      </p:sp>
      <p:sp>
        <p:nvSpPr>
          <p:cNvPr id="21507" name="Rectangle 3"/>
          <p:cNvSpPr>
            <a:spLocks noGrp="1" noChangeArrowheads="1"/>
          </p:cNvSpPr>
          <p:nvPr>
            <p:ph type="body" sz="half" idx="1"/>
          </p:nvPr>
        </p:nvSpPr>
        <p:spPr>
          <a:xfrm>
            <a:off x="685800" y="1981200"/>
            <a:ext cx="7848600" cy="4114800"/>
          </a:xfrm>
        </p:spPr>
        <p:txBody>
          <a:bodyPr/>
          <a:lstStyle/>
          <a:p>
            <a:pPr marL="533400" indent="-533400">
              <a:lnSpc>
                <a:spcPct val="90000"/>
              </a:lnSpc>
              <a:buFontTx/>
              <a:buAutoNum type="arabicPeriod"/>
            </a:pPr>
            <a:r>
              <a:rPr lang="en-US" sz="2400"/>
              <a:t>What happens to the brine as a result of the mineral equilibration?</a:t>
            </a:r>
          </a:p>
          <a:p>
            <a:pPr marL="533400" indent="-533400">
              <a:lnSpc>
                <a:spcPct val="90000"/>
              </a:lnSpc>
              <a:buFontTx/>
              <a:buAutoNum type="arabicPeriod"/>
            </a:pPr>
            <a:r>
              <a:rPr lang="en-US" sz="2400"/>
              <a:t>What is the Na/Ca mole ratio in the brine before and after mineral equilibration?</a:t>
            </a:r>
          </a:p>
          <a:p>
            <a:pPr marL="533400" indent="-533400">
              <a:lnSpc>
                <a:spcPct val="90000"/>
              </a:lnSpc>
              <a:buFontTx/>
              <a:buAutoNum type="arabicPeriod"/>
            </a:pPr>
            <a:r>
              <a:rPr lang="en-US" sz="2400"/>
              <a:t>What is the Na/Ca mole ratio on the exchanger in equilibrium with the calcite and dolomite equilibrated brine?</a:t>
            </a:r>
          </a:p>
          <a:p>
            <a:pPr marL="533400" indent="-533400">
              <a:lnSpc>
                <a:spcPct val="90000"/>
              </a:lnSpc>
              <a:buFontTx/>
              <a:buAutoNum type="arabicPeriod"/>
            </a:pPr>
            <a:r>
              <a:rPr lang="en-US" sz="2400"/>
              <a:t>Bonus:  What about the Mg/Ca ratios?  What about proton exchange?  Are the pH and aqueous concentrations affected by the exchange equilibrium?</a:t>
            </a:r>
          </a:p>
        </p:txBody>
      </p:sp>
    </p:spTree>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609600" y="0"/>
            <a:ext cx="8001000" cy="914400"/>
          </a:xfrm>
        </p:spPr>
        <p:txBody>
          <a:bodyPr/>
          <a:lstStyle/>
          <a:p>
            <a:r>
              <a:rPr lang="en-US"/>
              <a:t>S2 Questions (b&amp;c)</a:t>
            </a:r>
          </a:p>
        </p:txBody>
      </p:sp>
      <p:sp>
        <p:nvSpPr>
          <p:cNvPr id="91139" name="Rectangle 3"/>
          <p:cNvSpPr>
            <a:spLocks noGrp="1" noChangeArrowheads="1"/>
          </p:cNvSpPr>
          <p:nvPr>
            <p:ph type="body" sz="half" idx="1"/>
          </p:nvPr>
        </p:nvSpPr>
        <p:spPr>
          <a:xfrm>
            <a:off x="228600" y="1143000"/>
            <a:ext cx="8610600" cy="5410200"/>
          </a:xfrm>
        </p:spPr>
        <p:txBody>
          <a:bodyPr/>
          <a:lstStyle/>
          <a:p>
            <a:pPr marL="533400" indent="-533400">
              <a:lnSpc>
                <a:spcPct val="90000"/>
              </a:lnSpc>
              <a:buFontTx/>
              <a:buAutoNum type="arabicPeriod" startAt="5"/>
            </a:pPr>
            <a:r>
              <a:rPr lang="en-US" sz="2400"/>
              <a:t>Re-equilibrate the calcite-and-dolomite equilibrated brine (the saved solution 1) with an exchanger that has 0.125 moles CaX</a:t>
            </a:r>
            <a:r>
              <a:rPr lang="en-US" sz="2400" baseline="-25000"/>
              <a:t>2</a:t>
            </a:r>
            <a:r>
              <a:rPr lang="en-US" sz="2400"/>
              <a:t>, 0.125 moles MgX</a:t>
            </a:r>
            <a:r>
              <a:rPr lang="en-US" sz="2400" baseline="-25000"/>
              <a:t>2</a:t>
            </a:r>
            <a:r>
              <a:rPr lang="en-US" sz="2400"/>
              <a:t>  and 0.5 moles NaX. </a:t>
            </a:r>
          </a:p>
          <a:p>
            <a:pPr marL="533400" indent="-533400">
              <a:lnSpc>
                <a:spcPct val="90000"/>
              </a:lnSpc>
              <a:buFontTx/>
              <a:buAutoNum type="arabicPeriod" startAt="5"/>
            </a:pPr>
            <a:r>
              <a:rPr lang="en-US" sz="2400"/>
              <a:t>How is the aqueous solution affected by the equilibration with the exchanger? </a:t>
            </a:r>
          </a:p>
          <a:p>
            <a:pPr marL="533400" indent="-533400">
              <a:lnSpc>
                <a:spcPct val="90000"/>
              </a:lnSpc>
              <a:buFontTx/>
              <a:buAutoNum type="arabicPeriod" startAt="5"/>
            </a:pPr>
            <a:r>
              <a:rPr lang="en-US" sz="2400"/>
              <a:t>What is the ionic strength of the brine?  Is PHREEQC appropriate for this type of calculation? How are the activities of Na+ and Ca+2 species related to their total concentrations</a:t>
            </a:r>
          </a:p>
          <a:p>
            <a:pPr marL="533400" indent="-533400">
              <a:lnSpc>
                <a:spcPct val="90000"/>
              </a:lnSpc>
              <a:buFontTx/>
              <a:buAutoNum type="arabicPeriod" startAt="5"/>
            </a:pPr>
            <a:r>
              <a:rPr lang="en-US" sz="2400"/>
              <a:t>What is the model assumed for the activity coefficients of the sorbed species?</a:t>
            </a:r>
          </a:p>
          <a:p>
            <a:pPr marL="533400" indent="-533400">
              <a:lnSpc>
                <a:spcPct val="90000"/>
              </a:lnSpc>
              <a:buFontTx/>
              <a:buAutoNum type="arabicPeriod" startAt="5"/>
            </a:pPr>
            <a:r>
              <a:rPr lang="en-US" sz="2400"/>
              <a:t>Advanced Bonus question: examine the PITZER.DAT file and consider rerunning the entire exercise with this database.  What do you need to do to get a successful run, and how would it differ?</a:t>
            </a:r>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609600" y="228600"/>
            <a:ext cx="7772400" cy="1143000"/>
          </a:xfrm>
        </p:spPr>
        <p:txBody>
          <a:bodyPr/>
          <a:lstStyle/>
          <a:p>
            <a:r>
              <a:rPr lang="en-US"/>
              <a:t>Sorption processes</a:t>
            </a:r>
          </a:p>
        </p:txBody>
      </p:sp>
      <p:sp>
        <p:nvSpPr>
          <p:cNvPr id="81923" name="Rectangle 3"/>
          <p:cNvSpPr>
            <a:spLocks noGrp="1" noChangeArrowheads="1"/>
          </p:cNvSpPr>
          <p:nvPr>
            <p:ph type="body" idx="1"/>
          </p:nvPr>
        </p:nvSpPr>
        <p:spPr>
          <a:xfrm>
            <a:off x="685800" y="1447800"/>
            <a:ext cx="7924800" cy="5105400"/>
          </a:xfrm>
        </p:spPr>
        <p:txBody>
          <a:bodyPr/>
          <a:lstStyle/>
          <a:p>
            <a:r>
              <a:rPr lang="en-US" sz="2800"/>
              <a:t>Depend on:</a:t>
            </a:r>
          </a:p>
          <a:p>
            <a:pPr lvl="1"/>
            <a:r>
              <a:rPr lang="en-US" sz="2400"/>
              <a:t>Surface area &amp; amount of sorption “sites”</a:t>
            </a:r>
          </a:p>
          <a:p>
            <a:pPr lvl="1"/>
            <a:r>
              <a:rPr lang="en-US" sz="2400"/>
              <a:t>Relative attraction of aqueous species to sorption sites on mineral/water interfaces</a:t>
            </a:r>
          </a:p>
          <a:p>
            <a:endParaRPr lang="en-US" sz="2800"/>
          </a:p>
          <a:p>
            <a:r>
              <a:rPr lang="en-US" sz="2800"/>
              <a:t>Mineral surfaces can have:</a:t>
            </a:r>
          </a:p>
          <a:p>
            <a:pPr lvl="1"/>
            <a:r>
              <a:rPr lang="en-US" sz="2400"/>
              <a:t>Permanent structural charge</a:t>
            </a:r>
          </a:p>
          <a:p>
            <a:pPr lvl="1"/>
            <a:r>
              <a:rPr lang="en-US" sz="2400"/>
              <a:t>Variable charge</a:t>
            </a:r>
          </a:p>
          <a:p>
            <a:pPr lvl="1">
              <a:buFontTx/>
              <a:buNone/>
            </a:pPr>
            <a:endParaRPr lang="en-US" sz="2400"/>
          </a:p>
          <a:p>
            <a:r>
              <a:rPr lang="en-US" sz="2800"/>
              <a:t>Sorption can occur even when a surface is neutrally charged.</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5" name="Text Box 5"/>
          <p:cNvSpPr txBox="1">
            <a:spLocks noChangeArrowheads="1"/>
          </p:cNvSpPr>
          <p:nvPr/>
        </p:nvSpPr>
        <p:spPr bwMode="auto">
          <a:xfrm>
            <a:off x="304800" y="1752600"/>
            <a:ext cx="8305800" cy="4413250"/>
          </a:xfrm>
          <a:prstGeom prst="rect">
            <a:avLst/>
          </a:prstGeom>
          <a:noFill/>
          <a:ln w="9525">
            <a:noFill/>
            <a:miter lim="800000"/>
            <a:headEnd/>
            <a:tailEnd/>
          </a:ln>
          <a:effectLst/>
        </p:spPr>
        <p:txBody>
          <a:bodyPr>
            <a:spAutoFit/>
          </a:bodyPr>
          <a:lstStyle/>
          <a:p>
            <a:pPr>
              <a:buSzPct val="125000"/>
              <a:buFontTx/>
              <a:buChar char="•"/>
            </a:pPr>
            <a:r>
              <a:rPr lang="en-US" sz="2000"/>
              <a:t> </a:t>
            </a:r>
            <a:r>
              <a:rPr lang="en-US"/>
              <a:t>Two major issues:</a:t>
            </a:r>
          </a:p>
          <a:p>
            <a:pPr lvl="1">
              <a:buSzPct val="50000"/>
              <a:buFont typeface="Wingdings" pitchFamily="2" charset="2"/>
              <a:buChar char="v"/>
            </a:pPr>
            <a:r>
              <a:rPr lang="en-US"/>
              <a:t> “Activity” definition for “exchanged” species</a:t>
            </a:r>
          </a:p>
          <a:p>
            <a:pPr lvl="1">
              <a:buSzPct val="50000"/>
              <a:buFont typeface="Wingdings" pitchFamily="2" charset="2"/>
              <a:buChar char="v"/>
            </a:pPr>
            <a:r>
              <a:rPr lang="en-US"/>
              <a:t> Convention for heterovalent exchange (eg. Na\Ca or K\Sr)</a:t>
            </a:r>
          </a:p>
          <a:p>
            <a:pPr lvl="1">
              <a:buSzPct val="125000"/>
              <a:buFontTx/>
              <a:buChar char="–"/>
            </a:pPr>
            <a:endParaRPr lang="en-US"/>
          </a:p>
          <a:p>
            <a:pPr>
              <a:buSzPct val="125000"/>
              <a:buFontTx/>
              <a:buChar char="•"/>
            </a:pPr>
            <a:r>
              <a:rPr lang="en-US"/>
              <a:t>For homovalent exchange (eg. K\Na),  selectivity coefficients usually defined as:</a:t>
            </a:r>
            <a:endParaRPr lang="en-US" sz="2000"/>
          </a:p>
          <a:p>
            <a:pPr>
              <a:buSzPct val="125000"/>
              <a:buFontTx/>
              <a:buChar char="•"/>
            </a:pPr>
            <a:endParaRPr lang="en-US"/>
          </a:p>
          <a:p>
            <a:pPr>
              <a:buSzPct val="125000"/>
              <a:buFontTx/>
              <a:buChar char="•"/>
            </a:pPr>
            <a:endParaRPr lang="en-US"/>
          </a:p>
          <a:p>
            <a:pPr>
              <a:buSzPct val="125000"/>
              <a:buFontTx/>
              <a:buChar char="•"/>
            </a:pPr>
            <a:endParaRPr lang="en-US"/>
          </a:p>
          <a:p>
            <a:pPr>
              <a:buSzPct val="125000"/>
              <a:buFontTx/>
              <a:buChar char="•"/>
            </a:pPr>
            <a:r>
              <a:rPr lang="en-US"/>
              <a:t> </a:t>
            </a:r>
            <a:r>
              <a:rPr lang="en-US" sz="2000"/>
              <a:t>where [i] represents the activity of </a:t>
            </a:r>
            <a:r>
              <a:rPr lang="en-US" sz="2000" i="1"/>
              <a:t>i</a:t>
            </a:r>
            <a:r>
              <a:rPr lang="en-US" sz="2000"/>
              <a:t>. </a:t>
            </a:r>
          </a:p>
          <a:p>
            <a:pPr>
              <a:buSzPct val="125000"/>
            </a:pPr>
            <a:endParaRPr lang="en-US" sz="2000"/>
          </a:p>
        </p:txBody>
      </p:sp>
      <p:graphicFrame>
        <p:nvGraphicFramePr>
          <p:cNvPr id="97286" name="Object 6"/>
          <p:cNvGraphicFramePr>
            <a:graphicFrameLocks noChangeAspect="1"/>
          </p:cNvGraphicFramePr>
          <p:nvPr/>
        </p:nvGraphicFramePr>
        <p:xfrm>
          <a:off x="3362325" y="4419600"/>
          <a:ext cx="2476500" cy="895350"/>
        </p:xfrm>
        <a:graphic>
          <a:graphicData uri="http://schemas.openxmlformats.org/presentationml/2006/ole">
            <p:oleObj spid="_x0000_s97286" name="Equation" r:id="rId4" imgW="1473120" imgH="533160" progId="">
              <p:embed/>
            </p:oleObj>
          </a:graphicData>
        </a:graphic>
      </p:graphicFrame>
      <p:sp>
        <p:nvSpPr>
          <p:cNvPr id="97282" name="Rectangle 2"/>
          <p:cNvSpPr>
            <a:spLocks noGrp="1" noChangeArrowheads="1"/>
          </p:cNvSpPr>
          <p:nvPr>
            <p:ph type="ctrTitle"/>
          </p:nvPr>
        </p:nvSpPr>
        <p:spPr>
          <a:xfrm>
            <a:off x="228600" y="228600"/>
            <a:ext cx="8610600" cy="1143000"/>
          </a:xfrm>
        </p:spPr>
        <p:txBody>
          <a:bodyPr/>
          <a:lstStyle/>
          <a:p>
            <a:r>
              <a:rPr lang="en-US" sz="3600"/>
              <a:t>Ion Exchange: thermo. concepts (#1)</a:t>
            </a:r>
          </a:p>
        </p:txBody>
      </p:sp>
      <p:sp>
        <p:nvSpPr>
          <p:cNvPr id="97284" name="Text Box 4"/>
          <p:cNvSpPr txBox="1">
            <a:spLocks noChangeArrowheads="1"/>
          </p:cNvSpPr>
          <p:nvPr/>
        </p:nvSpPr>
        <p:spPr bwMode="auto">
          <a:xfrm>
            <a:off x="1203325" y="1868488"/>
            <a:ext cx="7026275" cy="457200"/>
          </a:xfrm>
          <a:prstGeom prst="rect">
            <a:avLst/>
          </a:prstGeom>
          <a:noFill/>
          <a:ln w="9525">
            <a:noFill/>
            <a:miter lim="800000"/>
            <a:headEnd/>
            <a:tailEnd/>
          </a:ln>
          <a:effectLst/>
        </p:spPr>
        <p:txBody>
          <a:bodyPr>
            <a:spAutoFit/>
          </a:bodyPr>
          <a:lstStyle/>
          <a:p>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3" name="Text Box 5"/>
          <p:cNvSpPr txBox="1">
            <a:spLocks noChangeArrowheads="1"/>
          </p:cNvSpPr>
          <p:nvPr/>
        </p:nvSpPr>
        <p:spPr bwMode="auto">
          <a:xfrm>
            <a:off x="304800" y="1752600"/>
            <a:ext cx="8305800" cy="3622675"/>
          </a:xfrm>
          <a:prstGeom prst="rect">
            <a:avLst/>
          </a:prstGeom>
          <a:noFill/>
          <a:ln w="9525">
            <a:noFill/>
            <a:miter lim="800000"/>
            <a:headEnd/>
            <a:tailEnd/>
          </a:ln>
          <a:effectLst/>
        </p:spPr>
        <p:txBody>
          <a:bodyPr>
            <a:spAutoFit/>
          </a:bodyPr>
          <a:lstStyle/>
          <a:p>
            <a:pPr marL="457200" indent="-457200">
              <a:buSzPct val="125000"/>
              <a:buFontTx/>
              <a:buChar char="•"/>
            </a:pPr>
            <a:r>
              <a:rPr lang="en-US" sz="2000"/>
              <a:t> </a:t>
            </a:r>
            <a:r>
              <a:rPr lang="en-US"/>
              <a:t>Activities of “exchanged” species calculated either:</a:t>
            </a:r>
          </a:p>
          <a:p>
            <a:pPr marL="914400" lvl="1" indent="-457200">
              <a:buSzPct val="75000"/>
              <a:buFont typeface="Wingdings" pitchFamily="2" charset="2"/>
              <a:buAutoNum type="arabicParenR"/>
            </a:pPr>
            <a:r>
              <a:rPr lang="en-US"/>
              <a:t>as molar fractions </a:t>
            </a:r>
          </a:p>
          <a:p>
            <a:pPr marL="914400" lvl="1" indent="-457200">
              <a:buSzPct val="75000"/>
              <a:buFont typeface="Wingdings" pitchFamily="2" charset="2"/>
              <a:buAutoNum type="arabicParenR"/>
            </a:pPr>
            <a:r>
              <a:rPr lang="en-US"/>
              <a:t>as equivalent fractions</a:t>
            </a:r>
          </a:p>
          <a:p>
            <a:pPr marL="914400" lvl="1" indent="-457200">
              <a:buSzPct val="50000"/>
              <a:buFont typeface="Wingdings" pitchFamily="2" charset="2"/>
              <a:buNone/>
            </a:pPr>
            <a:endParaRPr lang="en-US"/>
          </a:p>
          <a:p>
            <a:pPr marL="457200" indent="-457200">
              <a:buSzPct val="125000"/>
              <a:buFontTx/>
              <a:buChar char="•"/>
            </a:pPr>
            <a:r>
              <a:rPr lang="en-US"/>
              <a:t>Activity coefficients typically ignored (but not always and Davies and Debye-Huckel conventions can be used in PHREEQC)</a:t>
            </a:r>
            <a:endParaRPr lang="en-US" sz="2000"/>
          </a:p>
          <a:p>
            <a:pPr marL="457200" indent="-457200">
              <a:buSzPct val="125000"/>
              <a:buFontTx/>
              <a:buChar char="•"/>
            </a:pPr>
            <a:endParaRPr lang="en-US"/>
          </a:p>
          <a:p>
            <a:pPr marL="457200" indent="-457200">
              <a:buSzPct val="125000"/>
              <a:buFontTx/>
              <a:buChar char="•"/>
            </a:pPr>
            <a:endParaRPr lang="en-US" sz="2000"/>
          </a:p>
          <a:p>
            <a:pPr marL="457200" indent="-457200">
              <a:buSzPct val="125000"/>
            </a:pPr>
            <a:endParaRPr lang="en-US" sz="2000"/>
          </a:p>
        </p:txBody>
      </p:sp>
      <p:sp>
        <p:nvSpPr>
          <p:cNvPr id="99330" name="Rectangle 2"/>
          <p:cNvSpPr>
            <a:spLocks noGrp="1" noChangeArrowheads="1"/>
          </p:cNvSpPr>
          <p:nvPr>
            <p:ph type="ctrTitle"/>
          </p:nvPr>
        </p:nvSpPr>
        <p:spPr>
          <a:xfrm>
            <a:off x="228600" y="228600"/>
            <a:ext cx="8610600" cy="1143000"/>
          </a:xfrm>
        </p:spPr>
        <p:txBody>
          <a:bodyPr/>
          <a:lstStyle/>
          <a:p>
            <a:r>
              <a:rPr lang="en-US" sz="3600"/>
              <a:t>Ion Exchange: thermo. concepts (#2)</a:t>
            </a:r>
          </a:p>
        </p:txBody>
      </p:sp>
      <p:sp>
        <p:nvSpPr>
          <p:cNvPr id="99332" name="Text Box 4"/>
          <p:cNvSpPr txBox="1">
            <a:spLocks noChangeArrowheads="1"/>
          </p:cNvSpPr>
          <p:nvPr/>
        </p:nvSpPr>
        <p:spPr bwMode="auto">
          <a:xfrm>
            <a:off x="1203325" y="1868488"/>
            <a:ext cx="7026275" cy="457200"/>
          </a:xfrm>
          <a:prstGeom prst="rect">
            <a:avLst/>
          </a:prstGeom>
          <a:noFill/>
          <a:ln w="9525">
            <a:noFill/>
            <a:miter lim="800000"/>
            <a:headEnd/>
            <a:tailEnd/>
          </a:ln>
          <a:effectLst/>
        </p:spPr>
        <p:txBody>
          <a:bodyPr>
            <a:spAutoFit/>
          </a:bodyPr>
          <a:lstStyle/>
          <a:p>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1" name="Text Box 5"/>
          <p:cNvSpPr txBox="1">
            <a:spLocks noChangeArrowheads="1"/>
          </p:cNvSpPr>
          <p:nvPr/>
        </p:nvSpPr>
        <p:spPr bwMode="auto">
          <a:xfrm>
            <a:off x="304800" y="1371600"/>
            <a:ext cx="8305800" cy="5146675"/>
          </a:xfrm>
          <a:prstGeom prst="rect">
            <a:avLst/>
          </a:prstGeom>
          <a:noFill/>
          <a:ln w="9525">
            <a:noFill/>
            <a:miter lim="800000"/>
            <a:headEnd/>
            <a:tailEnd/>
          </a:ln>
          <a:effectLst/>
        </p:spPr>
        <p:txBody>
          <a:bodyPr>
            <a:spAutoFit/>
          </a:bodyPr>
          <a:lstStyle/>
          <a:p>
            <a:pPr>
              <a:buSzPct val="125000"/>
              <a:buFontTx/>
              <a:buChar char="•"/>
            </a:pPr>
            <a:r>
              <a:rPr lang="en-US"/>
              <a:t> Heterovalent exchange (eg. Na\Ca): what is the standard state for the exchanged species, Ca</a:t>
            </a:r>
            <a:r>
              <a:rPr lang="en-US" baseline="-25000"/>
              <a:t>0.5</a:t>
            </a:r>
            <a:r>
              <a:rPr lang="en-US"/>
              <a:t>X or CaX</a:t>
            </a:r>
            <a:r>
              <a:rPr lang="en-US" baseline="-25000"/>
              <a:t>2 </a:t>
            </a:r>
            <a:r>
              <a:rPr lang="en-US"/>
              <a:t>?  In latter case, the law of mass action is:</a:t>
            </a:r>
            <a:endParaRPr lang="en-US" sz="2000"/>
          </a:p>
          <a:p>
            <a:pPr>
              <a:buSzPct val="125000"/>
              <a:buFontTx/>
              <a:buChar char="•"/>
            </a:pPr>
            <a:endParaRPr lang="en-US"/>
          </a:p>
          <a:p>
            <a:pPr>
              <a:buSzPct val="125000"/>
              <a:buFontTx/>
              <a:buChar char="•"/>
            </a:pPr>
            <a:endParaRPr lang="en-US"/>
          </a:p>
          <a:p>
            <a:pPr>
              <a:buSzPct val="125000"/>
              <a:buFontTx/>
              <a:buChar char="•"/>
            </a:pPr>
            <a:endParaRPr lang="en-US"/>
          </a:p>
          <a:p>
            <a:pPr>
              <a:buSzPct val="125000"/>
              <a:buFontTx/>
              <a:buChar char="•"/>
            </a:pPr>
            <a:endParaRPr lang="en-US"/>
          </a:p>
          <a:p>
            <a:pPr>
              <a:buSzPct val="125000"/>
              <a:buFontTx/>
              <a:buChar char="•"/>
            </a:pPr>
            <a:r>
              <a:rPr lang="en-US"/>
              <a:t> </a:t>
            </a:r>
            <a:r>
              <a:rPr lang="en-US" sz="2000"/>
              <a:t>Both the </a:t>
            </a:r>
            <a:r>
              <a:rPr lang="en-US" sz="2000" b="1"/>
              <a:t>Gaines &amp; Thomas</a:t>
            </a:r>
            <a:r>
              <a:rPr lang="en-US" sz="2000"/>
              <a:t> (default in PHREEQC) and </a:t>
            </a:r>
            <a:r>
              <a:rPr lang="en-US" sz="2000" b="1"/>
              <a:t>Vanselow</a:t>
            </a:r>
            <a:r>
              <a:rPr lang="en-US" sz="2000"/>
              <a:t> conventions use CaX</a:t>
            </a:r>
            <a:r>
              <a:rPr lang="en-US" sz="2000" baseline="-25000"/>
              <a:t>2</a:t>
            </a:r>
            <a:r>
              <a:rPr lang="en-US" sz="2000"/>
              <a:t> as the standard state for divalent Ca on the exchanger. </a:t>
            </a:r>
          </a:p>
          <a:p>
            <a:pPr>
              <a:buSzPct val="125000"/>
              <a:buFontTx/>
              <a:buChar char="•"/>
            </a:pPr>
            <a:endParaRPr lang="en-US" sz="2000"/>
          </a:p>
          <a:p>
            <a:pPr>
              <a:buSzPct val="125000"/>
              <a:buFontTx/>
              <a:buChar char="•"/>
            </a:pPr>
            <a:r>
              <a:rPr lang="en-US" sz="2000"/>
              <a:t> Gaines &amp; Thomas uses equivalent fractions of exchange species for activities</a:t>
            </a:r>
          </a:p>
          <a:p>
            <a:pPr>
              <a:buSzPct val="125000"/>
              <a:buFontTx/>
              <a:buChar char="•"/>
            </a:pPr>
            <a:r>
              <a:rPr lang="en-US" sz="2000"/>
              <a:t> Vanselow uses molar fractions</a:t>
            </a:r>
          </a:p>
          <a:p>
            <a:pPr>
              <a:buSzPct val="125000"/>
            </a:pPr>
            <a:endParaRPr lang="en-US" sz="2000"/>
          </a:p>
        </p:txBody>
      </p:sp>
      <p:sp>
        <p:nvSpPr>
          <p:cNvPr id="101378" name="Rectangle 2"/>
          <p:cNvSpPr>
            <a:spLocks noGrp="1" noChangeArrowheads="1"/>
          </p:cNvSpPr>
          <p:nvPr>
            <p:ph type="ctrTitle"/>
          </p:nvPr>
        </p:nvSpPr>
        <p:spPr>
          <a:xfrm>
            <a:off x="228600" y="228600"/>
            <a:ext cx="8610600" cy="1143000"/>
          </a:xfrm>
        </p:spPr>
        <p:txBody>
          <a:bodyPr/>
          <a:lstStyle/>
          <a:p>
            <a:r>
              <a:rPr lang="en-US" sz="3600"/>
              <a:t>Ion Exchange: thermo. concepts (#3)</a:t>
            </a:r>
          </a:p>
        </p:txBody>
      </p:sp>
      <p:sp>
        <p:nvSpPr>
          <p:cNvPr id="101380" name="Text Box 4"/>
          <p:cNvSpPr txBox="1">
            <a:spLocks noChangeArrowheads="1"/>
          </p:cNvSpPr>
          <p:nvPr/>
        </p:nvSpPr>
        <p:spPr bwMode="auto">
          <a:xfrm>
            <a:off x="1203325" y="1868488"/>
            <a:ext cx="7026275" cy="457200"/>
          </a:xfrm>
          <a:prstGeom prst="rect">
            <a:avLst/>
          </a:prstGeom>
          <a:noFill/>
          <a:ln w="9525">
            <a:noFill/>
            <a:miter lim="800000"/>
            <a:headEnd/>
            <a:tailEnd/>
          </a:ln>
          <a:effectLst/>
        </p:spPr>
        <p:txBody>
          <a:bodyPr>
            <a:spAutoFit/>
          </a:bodyPr>
          <a:lstStyle/>
          <a:p>
            <a:endParaRPr lang="en-US"/>
          </a:p>
        </p:txBody>
      </p:sp>
      <p:graphicFrame>
        <p:nvGraphicFramePr>
          <p:cNvPr id="101382" name="Object 6"/>
          <p:cNvGraphicFramePr>
            <a:graphicFrameLocks noChangeAspect="1"/>
          </p:cNvGraphicFramePr>
          <p:nvPr/>
        </p:nvGraphicFramePr>
        <p:xfrm>
          <a:off x="3048000" y="2743200"/>
          <a:ext cx="2925763" cy="958850"/>
        </p:xfrm>
        <a:graphic>
          <a:graphicData uri="http://schemas.openxmlformats.org/presentationml/2006/ole">
            <p:oleObj spid="_x0000_s101382" name="Equation" r:id="rId4" imgW="1739880" imgH="571320" progId="">
              <p:embed/>
            </p:oleObj>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ctrTitle"/>
          </p:nvPr>
        </p:nvSpPr>
        <p:spPr>
          <a:xfrm>
            <a:off x="228600" y="228600"/>
            <a:ext cx="8610600" cy="1143000"/>
          </a:xfrm>
        </p:spPr>
        <p:txBody>
          <a:bodyPr/>
          <a:lstStyle/>
          <a:p>
            <a:r>
              <a:rPr lang="en-US" sz="3600"/>
              <a:t>Ion Exchange: thermo. concepts (#4)</a:t>
            </a:r>
          </a:p>
        </p:txBody>
      </p:sp>
      <p:sp>
        <p:nvSpPr>
          <p:cNvPr id="103428" name="Text Box 4"/>
          <p:cNvSpPr txBox="1">
            <a:spLocks noChangeArrowheads="1"/>
          </p:cNvSpPr>
          <p:nvPr/>
        </p:nvSpPr>
        <p:spPr bwMode="auto">
          <a:xfrm>
            <a:off x="1203325" y="1868488"/>
            <a:ext cx="7026275" cy="457200"/>
          </a:xfrm>
          <a:prstGeom prst="rect">
            <a:avLst/>
          </a:prstGeom>
          <a:noFill/>
          <a:ln w="9525">
            <a:noFill/>
            <a:miter lim="800000"/>
            <a:headEnd/>
            <a:tailEnd/>
          </a:ln>
          <a:effectLst/>
        </p:spPr>
        <p:txBody>
          <a:bodyPr>
            <a:spAutoFit/>
          </a:bodyPr>
          <a:lstStyle/>
          <a:p>
            <a:endParaRPr lang="en-US"/>
          </a:p>
        </p:txBody>
      </p:sp>
      <p:sp>
        <p:nvSpPr>
          <p:cNvPr id="103429" name="Text Box 5"/>
          <p:cNvSpPr txBox="1">
            <a:spLocks noChangeArrowheads="1"/>
          </p:cNvSpPr>
          <p:nvPr/>
        </p:nvSpPr>
        <p:spPr bwMode="auto">
          <a:xfrm>
            <a:off x="304800" y="1752600"/>
            <a:ext cx="8305800" cy="2222500"/>
          </a:xfrm>
          <a:prstGeom prst="rect">
            <a:avLst/>
          </a:prstGeom>
          <a:noFill/>
          <a:ln w="9525">
            <a:noFill/>
            <a:miter lim="800000"/>
            <a:headEnd/>
            <a:tailEnd/>
          </a:ln>
          <a:effectLst/>
        </p:spPr>
        <p:txBody>
          <a:bodyPr>
            <a:spAutoFit/>
          </a:bodyPr>
          <a:lstStyle/>
          <a:p>
            <a:pPr marL="457200" indent="-457200">
              <a:buSzPct val="125000"/>
              <a:buFontTx/>
              <a:buChar char="•"/>
            </a:pPr>
            <a:r>
              <a:rPr lang="en-US" sz="2000"/>
              <a:t> </a:t>
            </a:r>
            <a:r>
              <a:rPr lang="en-US"/>
              <a:t>Gapon convention uses Ca</a:t>
            </a:r>
            <a:r>
              <a:rPr lang="en-US" baseline="-25000"/>
              <a:t>0.5</a:t>
            </a:r>
            <a:r>
              <a:rPr lang="en-US"/>
              <a:t>X as the standard state for Ca</a:t>
            </a:r>
            <a:r>
              <a:rPr lang="en-US" baseline="30000"/>
              <a:t>+2</a:t>
            </a:r>
            <a:r>
              <a:rPr lang="en-US"/>
              <a:t> on the exchanger and uses equivalent fractions for sorbed ion activities.</a:t>
            </a:r>
          </a:p>
          <a:p>
            <a:pPr marL="457200" indent="-457200">
              <a:buSzPct val="125000"/>
            </a:pPr>
            <a:r>
              <a:rPr lang="en-US"/>
              <a:t>  </a:t>
            </a:r>
          </a:p>
          <a:p>
            <a:pPr marL="457200" indent="-457200">
              <a:buSzPct val="125000"/>
              <a:buFontTx/>
              <a:buChar char="•"/>
            </a:pPr>
            <a:r>
              <a:rPr lang="en-US"/>
              <a:t>Gapon convention selectivity coeff. for Na\Ca exchange:</a:t>
            </a:r>
            <a:endParaRPr lang="en-US" sz="2000"/>
          </a:p>
          <a:p>
            <a:pPr marL="457200" indent="-457200">
              <a:buSzPct val="125000"/>
            </a:pPr>
            <a:endParaRPr lang="en-US" sz="2000"/>
          </a:p>
        </p:txBody>
      </p:sp>
      <p:graphicFrame>
        <p:nvGraphicFramePr>
          <p:cNvPr id="103430" name="Object 6"/>
          <p:cNvGraphicFramePr>
            <a:graphicFrameLocks noChangeAspect="1"/>
          </p:cNvGraphicFramePr>
          <p:nvPr/>
        </p:nvGraphicFramePr>
        <p:xfrm>
          <a:off x="2971800" y="3962400"/>
          <a:ext cx="2925763" cy="936625"/>
        </p:xfrm>
        <a:graphic>
          <a:graphicData uri="http://schemas.openxmlformats.org/presentationml/2006/ole">
            <p:oleObj spid="_x0000_s103430" name="Equation" r:id="rId4" imgW="1739880" imgH="558720" progId="">
              <p:embed/>
            </p:oleObj>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5" name="Picture 3"/>
          <p:cNvPicPr>
            <a:picLocks noChangeAspect="1" noChangeArrowheads="1"/>
          </p:cNvPicPr>
          <p:nvPr/>
        </p:nvPicPr>
        <p:blipFill>
          <a:blip r:embed="rId3" cstate="print"/>
          <a:srcRect/>
          <a:stretch>
            <a:fillRect/>
          </a:stretch>
        </p:blipFill>
        <p:spPr bwMode="auto">
          <a:xfrm>
            <a:off x="0" y="0"/>
            <a:ext cx="9737725" cy="6873875"/>
          </a:xfrm>
          <a:prstGeom prst="rect">
            <a:avLst/>
          </a:prstGeom>
          <a:noFill/>
          <a:ln w="9525">
            <a:noFill/>
            <a:miter lim="800000"/>
            <a:headEnd/>
            <a:tailEnd/>
          </a:ln>
          <a:effectLst/>
        </p:spPr>
      </p:pic>
      <p:sp>
        <p:nvSpPr>
          <p:cNvPr id="105476" name="Text Box 4"/>
          <p:cNvSpPr txBox="1">
            <a:spLocks noChangeArrowheads="1"/>
          </p:cNvSpPr>
          <p:nvPr/>
        </p:nvSpPr>
        <p:spPr bwMode="auto">
          <a:xfrm>
            <a:off x="5562600" y="228600"/>
            <a:ext cx="3803650" cy="366713"/>
          </a:xfrm>
          <a:prstGeom prst="rect">
            <a:avLst/>
          </a:prstGeom>
          <a:noFill/>
          <a:ln w="9525">
            <a:noFill/>
            <a:miter lim="800000"/>
            <a:headEnd/>
            <a:tailEnd/>
          </a:ln>
          <a:effectLst/>
        </p:spPr>
        <p:txBody>
          <a:bodyPr wrap="none">
            <a:spAutoFit/>
          </a:bodyPr>
          <a:lstStyle/>
          <a:p>
            <a:r>
              <a:rPr lang="en-US" sz="1800"/>
              <a:t>(cf. Appelo &amp; Postma, 2005, p. 253)</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p:cNvPicPr>
            <a:picLocks noChangeAspect="1" noChangeArrowheads="1"/>
          </p:cNvPicPr>
          <p:nvPr/>
        </p:nvPicPr>
        <p:blipFill>
          <a:blip r:embed="rId3" cstate="print"/>
          <a:srcRect/>
          <a:stretch>
            <a:fillRect/>
          </a:stretch>
        </p:blipFill>
        <p:spPr bwMode="auto">
          <a:xfrm>
            <a:off x="258763" y="90488"/>
            <a:ext cx="8626475" cy="6675437"/>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0" y="228600"/>
            <a:ext cx="8915400" cy="990600"/>
          </a:xfrm>
        </p:spPr>
        <p:txBody>
          <a:bodyPr/>
          <a:lstStyle/>
          <a:p>
            <a:r>
              <a:rPr lang="en-US"/>
              <a:t>Ion Exchange &amp; Transport (#1)</a:t>
            </a:r>
          </a:p>
        </p:txBody>
      </p:sp>
      <p:sp>
        <p:nvSpPr>
          <p:cNvPr id="107523" name="Text Box 3"/>
          <p:cNvSpPr txBox="1">
            <a:spLocks noChangeArrowheads="1"/>
          </p:cNvSpPr>
          <p:nvPr/>
        </p:nvSpPr>
        <p:spPr bwMode="auto">
          <a:xfrm>
            <a:off x="228600" y="1792288"/>
            <a:ext cx="8915400" cy="1712912"/>
          </a:xfrm>
          <a:prstGeom prst="rect">
            <a:avLst/>
          </a:prstGeom>
          <a:noFill/>
          <a:ln w="9525">
            <a:noFill/>
            <a:miter lim="800000"/>
            <a:headEnd/>
            <a:tailEnd/>
          </a:ln>
          <a:effectLst/>
        </p:spPr>
        <p:txBody>
          <a:bodyPr/>
          <a:lstStyle/>
          <a:p>
            <a:pPr marL="457200" indent="-457200"/>
            <a:r>
              <a:rPr lang="en-US"/>
              <a:t>Selectivity coeffs. are similar to K</a:t>
            </a:r>
            <a:r>
              <a:rPr lang="en-US" baseline="-25000"/>
              <a:t>d</a:t>
            </a:r>
            <a:r>
              <a:rPr lang="en-US"/>
              <a:t> distribution coeffs. (linear adsorption model) when:</a:t>
            </a:r>
          </a:p>
          <a:p>
            <a:pPr marL="914400" lvl="1" indent="-457200">
              <a:buFontTx/>
              <a:buAutoNum type="arabicParenR"/>
            </a:pPr>
            <a:r>
              <a:rPr lang="en-US"/>
              <a:t>one of the elements is present in trace concentrations</a:t>
            </a:r>
          </a:p>
          <a:p>
            <a:pPr marL="914400" lvl="1" indent="-457200">
              <a:buFontTx/>
              <a:buAutoNum type="arabicParenR"/>
            </a:pPr>
            <a:r>
              <a:rPr lang="en-US"/>
              <a:t>the concentrations of major ions remains constant</a:t>
            </a:r>
          </a:p>
        </p:txBody>
      </p:sp>
      <p:graphicFrame>
        <p:nvGraphicFramePr>
          <p:cNvPr id="107525" name="Object 5"/>
          <p:cNvGraphicFramePr>
            <a:graphicFrameLocks noChangeAspect="1"/>
          </p:cNvGraphicFramePr>
          <p:nvPr/>
        </p:nvGraphicFramePr>
        <p:xfrm>
          <a:off x="1371600" y="4038600"/>
          <a:ext cx="6615113" cy="1358900"/>
        </p:xfrm>
        <a:graphic>
          <a:graphicData uri="http://schemas.openxmlformats.org/presentationml/2006/ole">
            <p:oleObj spid="_x0000_s107525" name="Equation" r:id="rId4" imgW="2590560" imgH="533160" progId="">
              <p:embed/>
            </p:oleObj>
          </a:graphicData>
        </a:graphic>
      </p:graphicFrame>
      <p:sp>
        <p:nvSpPr>
          <p:cNvPr id="107526" name="Line 6"/>
          <p:cNvSpPr>
            <a:spLocks noChangeShapeType="1"/>
          </p:cNvSpPr>
          <p:nvPr/>
        </p:nvSpPr>
        <p:spPr bwMode="auto">
          <a:xfrm flipH="1">
            <a:off x="4495800" y="3962400"/>
            <a:ext cx="533400" cy="1676400"/>
          </a:xfrm>
          <a:prstGeom prst="line">
            <a:avLst/>
          </a:prstGeom>
          <a:noFill/>
          <a:ln w="19050">
            <a:solidFill>
              <a:schemeClr val="tx1"/>
            </a:solidFill>
            <a:round/>
            <a:headEnd/>
            <a:tailEnd type="triangle" w="med" len="med"/>
          </a:ln>
          <a:effectLst/>
        </p:spPr>
        <p:txBody>
          <a:bodyPr/>
          <a:lstStyle/>
          <a:p>
            <a:endParaRPr lang="en-US"/>
          </a:p>
        </p:txBody>
      </p:sp>
      <p:sp>
        <p:nvSpPr>
          <p:cNvPr id="107527" name="Text Box 7"/>
          <p:cNvSpPr txBox="1">
            <a:spLocks noChangeArrowheads="1"/>
          </p:cNvSpPr>
          <p:nvPr/>
        </p:nvSpPr>
        <p:spPr bwMode="auto">
          <a:xfrm>
            <a:off x="3946525" y="5600700"/>
            <a:ext cx="1225550" cy="366713"/>
          </a:xfrm>
          <a:prstGeom prst="rect">
            <a:avLst/>
          </a:prstGeom>
          <a:noFill/>
          <a:ln w="9525">
            <a:noFill/>
            <a:miter lim="800000"/>
            <a:headEnd/>
            <a:tailEnd/>
          </a:ln>
          <a:effectLst/>
        </p:spPr>
        <p:txBody>
          <a:bodyPr wrap="none">
            <a:spAutoFit/>
          </a:bodyPr>
          <a:lstStyle/>
          <a:p>
            <a:r>
              <a:rPr lang="en-US" sz="1800"/>
              <a:t>Constant?</a:t>
            </a:r>
          </a:p>
        </p:txBody>
      </p:sp>
      <p:sp>
        <p:nvSpPr>
          <p:cNvPr id="107528" name="Line 8"/>
          <p:cNvSpPr>
            <a:spLocks noChangeShapeType="1"/>
          </p:cNvSpPr>
          <p:nvPr/>
        </p:nvSpPr>
        <p:spPr bwMode="auto">
          <a:xfrm flipH="1">
            <a:off x="7407275" y="4075113"/>
            <a:ext cx="533400" cy="1676400"/>
          </a:xfrm>
          <a:prstGeom prst="line">
            <a:avLst/>
          </a:prstGeom>
          <a:noFill/>
          <a:ln w="19050">
            <a:solidFill>
              <a:schemeClr val="tx1"/>
            </a:solidFill>
            <a:round/>
            <a:headEnd/>
            <a:tailEnd type="triangle" w="med" len="med"/>
          </a:ln>
          <a:effectLst/>
        </p:spPr>
        <p:txBody>
          <a:bodyPr/>
          <a:lstStyle/>
          <a:p>
            <a:endParaRPr lang="en-US"/>
          </a:p>
        </p:txBody>
      </p:sp>
      <p:sp>
        <p:nvSpPr>
          <p:cNvPr id="107529" name="Text Box 9"/>
          <p:cNvSpPr txBox="1">
            <a:spLocks noChangeArrowheads="1"/>
          </p:cNvSpPr>
          <p:nvPr/>
        </p:nvSpPr>
        <p:spPr bwMode="auto">
          <a:xfrm>
            <a:off x="6858000" y="5638800"/>
            <a:ext cx="1981200" cy="641350"/>
          </a:xfrm>
          <a:prstGeom prst="rect">
            <a:avLst/>
          </a:prstGeom>
          <a:noFill/>
          <a:ln w="9525">
            <a:noFill/>
            <a:miter lim="800000"/>
            <a:headEnd/>
            <a:tailEnd/>
          </a:ln>
          <a:effectLst/>
        </p:spPr>
        <p:txBody>
          <a:bodyPr>
            <a:spAutoFit/>
          </a:bodyPr>
          <a:lstStyle/>
          <a:p>
            <a:r>
              <a:rPr lang="en-US" sz="1800"/>
              <a:t>Constant if </a:t>
            </a:r>
            <a:r>
              <a:rPr lang="en-US" sz="1800">
                <a:latin typeface="Symbol" pitchFamily="18" charset="2"/>
              </a:rPr>
              <a:t>q</a:t>
            </a:r>
            <a:r>
              <a:rPr lang="en-US" sz="1800"/>
              <a:t> &amp; </a:t>
            </a:r>
            <a:r>
              <a:rPr lang="en-US" sz="1800">
                <a:latin typeface="Symbol" pitchFamily="18" charset="2"/>
              </a:rPr>
              <a:t>r</a:t>
            </a:r>
            <a:r>
              <a:rPr lang="en-US" sz="1800" baseline="-25000"/>
              <a:t>B</a:t>
            </a:r>
            <a:r>
              <a:rPr lang="en-US" sz="1800"/>
              <a:t> are constant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0" y="228600"/>
            <a:ext cx="8915400" cy="990600"/>
          </a:xfrm>
        </p:spPr>
        <p:txBody>
          <a:bodyPr/>
          <a:lstStyle/>
          <a:p>
            <a:r>
              <a:rPr lang="en-US"/>
              <a:t>Ion Exchange &amp; Transport (#2)</a:t>
            </a:r>
          </a:p>
        </p:txBody>
      </p:sp>
      <p:sp>
        <p:nvSpPr>
          <p:cNvPr id="108547" name="Text Box 3"/>
          <p:cNvSpPr txBox="1">
            <a:spLocks noChangeArrowheads="1"/>
          </p:cNvSpPr>
          <p:nvPr/>
        </p:nvSpPr>
        <p:spPr bwMode="auto">
          <a:xfrm>
            <a:off x="228600" y="1792288"/>
            <a:ext cx="8915400" cy="1712912"/>
          </a:xfrm>
          <a:prstGeom prst="rect">
            <a:avLst/>
          </a:prstGeom>
          <a:noFill/>
          <a:ln w="9525">
            <a:noFill/>
            <a:miter lim="800000"/>
            <a:headEnd/>
            <a:tailEnd/>
          </a:ln>
          <a:effectLst/>
        </p:spPr>
        <p:txBody>
          <a:bodyPr/>
          <a:lstStyle/>
          <a:p>
            <a:pPr marL="457200" indent="-457200"/>
            <a:r>
              <a:rPr lang="en-US"/>
              <a:t>Unlike most non-linear empirical adsorption isotherms (Langmuir, Freundlich) used in “reactive transport codes”, ion exchange isotherms can be concave upwards, i.e. exhibit greater partitioning at higher concentrations</a:t>
            </a:r>
          </a:p>
          <a:p>
            <a:pPr marL="457200" indent="-457200"/>
            <a:endParaRPr lang="en-US"/>
          </a:p>
          <a:p>
            <a:pPr marL="457200" indent="-457200"/>
            <a:r>
              <a:rPr lang="en-US"/>
              <a:t>Most isotherms usually result in self-sharpening fronts and smeared-out tails, because of greater sorption at lower concentrations.</a:t>
            </a:r>
          </a:p>
          <a:p>
            <a:pPr marL="457200" indent="-457200"/>
            <a:endParaRPr lang="en-US"/>
          </a:p>
          <a:p>
            <a:pPr marL="457200" indent="-457200"/>
            <a:r>
              <a:rPr lang="en-US"/>
              <a:t>Ion exchange isotherms can result in smearing fronts.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1" name="Picture 3"/>
          <p:cNvPicPr>
            <a:picLocks noChangeAspect="1" noChangeArrowheads="1"/>
          </p:cNvPicPr>
          <p:nvPr/>
        </p:nvPicPr>
        <p:blipFill>
          <a:blip r:embed="rId3" cstate="print"/>
          <a:srcRect/>
          <a:stretch>
            <a:fillRect/>
          </a:stretch>
        </p:blipFill>
        <p:spPr bwMode="auto">
          <a:xfrm>
            <a:off x="274638" y="685800"/>
            <a:ext cx="8869362" cy="4762500"/>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p:cNvPicPr>
            <a:picLocks noChangeAspect="1" noChangeArrowheads="1"/>
          </p:cNvPicPr>
          <p:nvPr/>
        </p:nvPicPr>
        <p:blipFill>
          <a:blip r:embed="rId3" cstate="print"/>
          <a:srcRect/>
          <a:stretch>
            <a:fillRect/>
          </a:stretch>
        </p:blipFill>
        <p:spPr bwMode="auto">
          <a:xfrm>
            <a:off x="228600" y="304800"/>
            <a:ext cx="8915400" cy="5497513"/>
          </a:xfrm>
          <a:prstGeom prst="rect">
            <a:avLst/>
          </a:prstGeom>
          <a:noFill/>
          <a:ln w="9525">
            <a:noFill/>
            <a:miter lim="800000"/>
            <a:headEnd/>
            <a:tailEnd/>
          </a:ln>
          <a:effectLst/>
        </p:spPr>
      </p:pic>
      <p:sp>
        <p:nvSpPr>
          <p:cNvPr id="114691" name="Text Box 3"/>
          <p:cNvSpPr txBox="1">
            <a:spLocks noChangeArrowheads="1"/>
          </p:cNvSpPr>
          <p:nvPr/>
        </p:nvSpPr>
        <p:spPr bwMode="auto">
          <a:xfrm>
            <a:off x="3336925" y="6208713"/>
            <a:ext cx="3429000" cy="366712"/>
          </a:xfrm>
          <a:prstGeom prst="rect">
            <a:avLst/>
          </a:prstGeom>
          <a:noFill/>
          <a:ln w="9525">
            <a:noFill/>
            <a:miter lim="800000"/>
            <a:headEnd/>
            <a:tailEnd/>
          </a:ln>
          <a:effectLst/>
        </p:spPr>
        <p:txBody>
          <a:bodyPr wrap="none">
            <a:spAutoFit/>
          </a:bodyPr>
          <a:lstStyle/>
          <a:p>
            <a:r>
              <a:rPr lang="en-US" sz="1800" b="1"/>
              <a:t>From Appelo &amp; Postma (1993)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609600" y="0"/>
            <a:ext cx="7772400" cy="838200"/>
          </a:xfrm>
        </p:spPr>
        <p:txBody>
          <a:bodyPr/>
          <a:lstStyle/>
          <a:p>
            <a:r>
              <a:rPr lang="en-US"/>
              <a:t>Some Simple Models</a:t>
            </a:r>
          </a:p>
        </p:txBody>
      </p:sp>
      <p:grpSp>
        <p:nvGrpSpPr>
          <p:cNvPr id="149511" name="Group 7"/>
          <p:cNvGrpSpPr>
            <a:grpSpLocks/>
          </p:cNvGrpSpPr>
          <p:nvPr/>
        </p:nvGrpSpPr>
        <p:grpSpPr bwMode="auto">
          <a:xfrm>
            <a:off x="209550" y="1320800"/>
            <a:ext cx="8724900" cy="2947988"/>
            <a:chOff x="120" y="1311"/>
            <a:chExt cx="5496" cy="1857"/>
          </a:xfrm>
        </p:grpSpPr>
        <p:sp>
          <p:nvSpPr>
            <p:cNvPr id="149507" name="Text Box 3"/>
            <p:cNvSpPr txBox="1">
              <a:spLocks noChangeArrowheads="1"/>
            </p:cNvSpPr>
            <p:nvPr/>
          </p:nvSpPr>
          <p:spPr bwMode="auto">
            <a:xfrm>
              <a:off x="144" y="1311"/>
              <a:ext cx="3587" cy="327"/>
            </a:xfrm>
            <a:prstGeom prst="rect">
              <a:avLst/>
            </a:prstGeom>
            <a:noFill/>
            <a:ln w="9525">
              <a:noFill/>
              <a:miter lim="800000"/>
              <a:headEnd/>
              <a:tailEnd/>
            </a:ln>
            <a:effectLst/>
          </p:spPr>
          <p:txBody>
            <a:bodyPr wrap="none">
              <a:spAutoFit/>
            </a:bodyPr>
            <a:lstStyle/>
            <a:p>
              <a:r>
                <a:rPr lang="en-US" sz="2800" b="1"/>
                <a:t>Linear Adsorption (constant K</a:t>
              </a:r>
              <a:r>
                <a:rPr lang="en-US" sz="2800" b="1" baseline="-25000"/>
                <a:t>d</a:t>
              </a:r>
              <a:r>
                <a:rPr lang="en-US" sz="2800" b="1"/>
                <a:t>):</a:t>
              </a:r>
            </a:p>
          </p:txBody>
        </p:sp>
        <p:graphicFrame>
          <p:nvGraphicFramePr>
            <p:cNvPr id="149508" name="Object 4"/>
            <p:cNvGraphicFramePr>
              <a:graphicFrameLocks noChangeAspect="1"/>
            </p:cNvGraphicFramePr>
            <p:nvPr/>
          </p:nvGraphicFramePr>
          <p:xfrm>
            <a:off x="1104" y="1728"/>
            <a:ext cx="776" cy="633"/>
          </p:xfrm>
          <a:graphic>
            <a:graphicData uri="http://schemas.openxmlformats.org/presentationml/2006/ole">
              <p:oleObj spid="_x0000_s149508" name="Equation" r:id="rId4" imgW="482400" imgH="393480" progId="">
                <p:embed/>
              </p:oleObj>
            </a:graphicData>
          </a:graphic>
        </p:graphicFrame>
        <p:graphicFrame>
          <p:nvGraphicFramePr>
            <p:cNvPr id="149509" name="Object 5"/>
            <p:cNvGraphicFramePr>
              <a:graphicFrameLocks noChangeAspect="1"/>
            </p:cNvGraphicFramePr>
            <p:nvPr/>
          </p:nvGraphicFramePr>
          <p:xfrm>
            <a:off x="2640" y="1728"/>
            <a:ext cx="1232" cy="562"/>
          </p:xfrm>
          <a:graphic>
            <a:graphicData uri="http://schemas.openxmlformats.org/presentationml/2006/ole">
              <p:oleObj spid="_x0000_s149509" name="Equation" r:id="rId5" imgW="863280" imgH="393480" progId="">
                <p:embed/>
              </p:oleObj>
            </a:graphicData>
          </a:graphic>
        </p:graphicFrame>
        <p:sp>
          <p:nvSpPr>
            <p:cNvPr id="149510" name="Text Box 6"/>
            <p:cNvSpPr txBox="1">
              <a:spLocks noChangeArrowheads="1"/>
            </p:cNvSpPr>
            <p:nvPr/>
          </p:nvSpPr>
          <p:spPr bwMode="auto">
            <a:xfrm>
              <a:off x="120" y="2448"/>
              <a:ext cx="5496" cy="720"/>
            </a:xfrm>
            <a:prstGeom prst="rect">
              <a:avLst/>
            </a:prstGeom>
            <a:noFill/>
            <a:ln w="9525">
              <a:noFill/>
              <a:miter lim="800000"/>
              <a:headEnd/>
              <a:tailEnd/>
            </a:ln>
            <a:effectLst/>
          </p:spPr>
          <p:txBody>
            <a:bodyPr/>
            <a:lstStyle/>
            <a:p>
              <a:r>
                <a:rPr lang="en-US" sz="2000"/>
                <a:t>where q is amount sorbed per </a:t>
              </a:r>
              <a:r>
                <a:rPr lang="en-US" sz="2000" b="1"/>
                <a:t>weight</a:t>
              </a:r>
              <a:r>
                <a:rPr lang="en-US" sz="2000"/>
                <a:t> of solid, c is amount in solution per unit volume of solution; R is the retardation factor (dimensionless), </a:t>
              </a:r>
              <a:r>
                <a:rPr lang="en-US" sz="2000">
                  <a:latin typeface="Symbol" pitchFamily="18" charset="2"/>
                </a:rPr>
                <a:t>q</a:t>
              </a:r>
              <a:r>
                <a:rPr lang="en-US" sz="2000"/>
                <a:t> is porosity, </a:t>
              </a:r>
              <a:r>
                <a:rPr lang="en-US" sz="2000">
                  <a:latin typeface="Symbol" pitchFamily="18" charset="2"/>
                </a:rPr>
                <a:t>r</a:t>
              </a:r>
              <a:r>
                <a:rPr lang="en-US" sz="2000" baseline="-25000"/>
                <a:t>b</a:t>
              </a:r>
              <a:r>
                <a:rPr lang="en-US" sz="2000"/>
                <a:t> is bulk density. K</a:t>
              </a:r>
              <a:r>
                <a:rPr lang="en-US" sz="2000" baseline="-25000"/>
                <a:t>d</a:t>
              </a:r>
              <a:r>
                <a:rPr lang="en-US" sz="2000"/>
                <a:t> is usually expressed in ml/g and measured in batch tests or column experiments.</a:t>
              </a:r>
            </a:p>
          </p:txBody>
        </p:sp>
      </p:grpSp>
      <p:sp>
        <p:nvSpPr>
          <p:cNvPr id="149512" name="Text Box 8"/>
          <p:cNvSpPr txBox="1">
            <a:spLocks noChangeArrowheads="1"/>
          </p:cNvSpPr>
          <p:nvPr/>
        </p:nvSpPr>
        <p:spPr bwMode="auto">
          <a:xfrm>
            <a:off x="212725" y="4762500"/>
            <a:ext cx="8520113" cy="1917700"/>
          </a:xfrm>
          <a:prstGeom prst="rect">
            <a:avLst/>
          </a:prstGeom>
          <a:noFill/>
          <a:ln w="9525">
            <a:noFill/>
            <a:miter lim="800000"/>
            <a:headEnd/>
            <a:tailEnd/>
          </a:ln>
          <a:effectLst/>
        </p:spPr>
        <p:txBody>
          <a:bodyPr wrap="none">
            <a:spAutoFit/>
          </a:bodyPr>
          <a:lstStyle/>
          <a:p>
            <a:pPr marL="457200" indent="-457200"/>
            <a:r>
              <a:rPr lang="en-US" b="1"/>
              <a:t>Assumptions:</a:t>
            </a:r>
          </a:p>
          <a:p>
            <a:pPr marL="914400" lvl="1" indent="-457200">
              <a:buFontTx/>
              <a:buAutoNum type="arabicParenR"/>
            </a:pPr>
            <a:r>
              <a:rPr lang="en-US"/>
              <a:t>Infinite supply of surface sites</a:t>
            </a:r>
          </a:p>
          <a:p>
            <a:pPr marL="914400" lvl="1" indent="-457200">
              <a:buFontTx/>
              <a:buAutoNum type="arabicParenR"/>
            </a:pPr>
            <a:r>
              <a:rPr lang="en-US"/>
              <a:t>Adsorption is linear with total element aqueous conc.</a:t>
            </a:r>
          </a:p>
          <a:p>
            <a:pPr marL="914400" lvl="1" indent="-457200">
              <a:buFontTx/>
              <a:buAutoNum type="arabicParenR"/>
            </a:pPr>
            <a:r>
              <a:rPr lang="en-US"/>
              <a:t>Ignores speciation, pH, competing ions, redox states…</a:t>
            </a:r>
          </a:p>
          <a:p>
            <a:pPr marL="914400" lvl="1" indent="-457200">
              <a:buFontTx/>
              <a:buAutoNum type="arabicParenR"/>
            </a:pPr>
            <a:r>
              <a:rPr lang="en-US"/>
              <a:t>Often based on sorbent mass, rather than surface area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5" name="Picture 3"/>
          <p:cNvPicPr>
            <a:picLocks noChangeAspect="1" noChangeArrowheads="1"/>
          </p:cNvPicPr>
          <p:nvPr/>
        </p:nvPicPr>
        <p:blipFill>
          <a:blip r:embed="rId3" cstate="print"/>
          <a:srcRect/>
          <a:stretch>
            <a:fillRect/>
          </a:stretch>
        </p:blipFill>
        <p:spPr bwMode="auto">
          <a:xfrm>
            <a:off x="1905000" y="152400"/>
            <a:ext cx="4343400" cy="3638550"/>
          </a:xfrm>
          <a:prstGeom prst="rect">
            <a:avLst/>
          </a:prstGeom>
          <a:noFill/>
          <a:ln w="9525">
            <a:noFill/>
            <a:miter lim="800000"/>
            <a:headEnd/>
            <a:tailEnd/>
          </a:ln>
          <a:effectLst/>
        </p:spPr>
      </p:pic>
      <p:pic>
        <p:nvPicPr>
          <p:cNvPr id="110596" name="Picture 4"/>
          <p:cNvPicPr>
            <a:picLocks noChangeAspect="1" noChangeArrowheads="1"/>
          </p:cNvPicPr>
          <p:nvPr/>
        </p:nvPicPr>
        <p:blipFill>
          <a:blip r:embed="rId4" cstate="print"/>
          <a:srcRect/>
          <a:stretch>
            <a:fillRect/>
          </a:stretch>
        </p:blipFill>
        <p:spPr bwMode="auto">
          <a:xfrm>
            <a:off x="914400" y="3810000"/>
            <a:ext cx="7772400" cy="2825750"/>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762000" y="2438400"/>
            <a:ext cx="7772400" cy="1143000"/>
          </a:xfrm>
        </p:spPr>
        <p:txBody>
          <a:bodyPr/>
          <a:lstStyle/>
          <a:p>
            <a:r>
              <a:rPr lang="en-US"/>
              <a:t>Ionic strength &amp; sorbent effects on ion exchange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p:cNvPicPr>
            <a:picLocks noChangeAspect="1" noChangeArrowheads="1"/>
          </p:cNvPicPr>
          <p:nvPr/>
        </p:nvPicPr>
        <p:blipFill>
          <a:blip r:embed="rId3" cstate="print"/>
          <a:srcRect/>
          <a:stretch>
            <a:fillRect/>
          </a:stretch>
        </p:blipFill>
        <p:spPr bwMode="auto">
          <a:xfrm>
            <a:off x="1828800" y="228600"/>
            <a:ext cx="5715000" cy="5529263"/>
          </a:xfrm>
          <a:prstGeom prst="rect">
            <a:avLst/>
          </a:prstGeom>
          <a:noFill/>
          <a:ln w="9525">
            <a:noFill/>
            <a:miter lim="800000"/>
            <a:headEnd/>
            <a:tailEnd/>
          </a:ln>
          <a:effectLst/>
        </p:spPr>
      </p:pic>
      <p:sp>
        <p:nvSpPr>
          <p:cNvPr id="112643" name="Text Box 3"/>
          <p:cNvSpPr txBox="1">
            <a:spLocks noChangeArrowheads="1"/>
          </p:cNvSpPr>
          <p:nvPr/>
        </p:nvSpPr>
        <p:spPr bwMode="auto">
          <a:xfrm>
            <a:off x="1736725" y="5981700"/>
            <a:ext cx="6434138" cy="457200"/>
          </a:xfrm>
          <a:prstGeom prst="rect">
            <a:avLst/>
          </a:prstGeom>
          <a:noFill/>
          <a:ln w="9525">
            <a:noFill/>
            <a:miter lim="800000"/>
            <a:headEnd/>
            <a:tailEnd/>
          </a:ln>
          <a:effectLst/>
        </p:spPr>
        <p:txBody>
          <a:bodyPr wrap="none">
            <a:spAutoFit/>
          </a:bodyPr>
          <a:lstStyle/>
          <a:p>
            <a:r>
              <a:rPr lang="en-US" b="1"/>
              <a:t>From Amrheim &amp; Suarez, SSSA, v. 55, 1991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p:cNvPicPr>
            <a:picLocks noChangeAspect="1" noChangeArrowheads="1"/>
          </p:cNvPicPr>
          <p:nvPr/>
        </p:nvPicPr>
        <p:blipFill>
          <a:blip r:embed="rId3" cstate="print"/>
          <a:srcRect/>
          <a:stretch>
            <a:fillRect/>
          </a:stretch>
        </p:blipFill>
        <p:spPr bwMode="auto">
          <a:xfrm>
            <a:off x="1066800" y="0"/>
            <a:ext cx="7402513" cy="5781675"/>
          </a:xfrm>
          <a:prstGeom prst="rect">
            <a:avLst/>
          </a:prstGeom>
          <a:noFill/>
          <a:ln w="9525">
            <a:noFill/>
            <a:miter lim="800000"/>
            <a:headEnd/>
            <a:tailEnd/>
          </a:ln>
          <a:effectLst/>
        </p:spPr>
      </p:pic>
      <p:sp>
        <p:nvSpPr>
          <p:cNvPr id="113667" name="Text Box 3"/>
          <p:cNvSpPr txBox="1">
            <a:spLocks noChangeArrowheads="1"/>
          </p:cNvSpPr>
          <p:nvPr/>
        </p:nvSpPr>
        <p:spPr bwMode="auto">
          <a:xfrm>
            <a:off x="1736725" y="5981700"/>
            <a:ext cx="6434138" cy="457200"/>
          </a:xfrm>
          <a:prstGeom prst="rect">
            <a:avLst/>
          </a:prstGeom>
          <a:noFill/>
          <a:ln w="9525">
            <a:noFill/>
            <a:miter lim="800000"/>
            <a:headEnd/>
            <a:tailEnd/>
          </a:ln>
          <a:effectLst/>
        </p:spPr>
        <p:txBody>
          <a:bodyPr wrap="none">
            <a:spAutoFit/>
          </a:bodyPr>
          <a:lstStyle/>
          <a:p>
            <a:r>
              <a:rPr lang="en-US" b="1"/>
              <a:t>From Amrheim &amp; Suarez, SSSA, v. 55, 1991</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685800" y="304800"/>
            <a:ext cx="7772400" cy="1143000"/>
          </a:xfrm>
        </p:spPr>
        <p:txBody>
          <a:bodyPr/>
          <a:lstStyle/>
          <a:p>
            <a:r>
              <a:rPr lang="en-US"/>
              <a:t>Ion exchange: final remarks</a:t>
            </a:r>
          </a:p>
        </p:txBody>
      </p:sp>
      <p:sp>
        <p:nvSpPr>
          <p:cNvPr id="115715" name="Text Box 3"/>
          <p:cNvSpPr txBox="1">
            <a:spLocks noChangeArrowheads="1"/>
          </p:cNvSpPr>
          <p:nvPr/>
        </p:nvSpPr>
        <p:spPr bwMode="auto">
          <a:xfrm>
            <a:off x="533400" y="1524000"/>
            <a:ext cx="8610600" cy="2667000"/>
          </a:xfrm>
          <a:prstGeom prst="rect">
            <a:avLst/>
          </a:prstGeom>
          <a:noFill/>
          <a:ln w="9525">
            <a:noFill/>
            <a:miter lim="800000"/>
            <a:headEnd/>
            <a:tailEnd/>
          </a:ln>
          <a:effectLst/>
        </p:spPr>
        <p:txBody>
          <a:bodyPr/>
          <a:lstStyle/>
          <a:p>
            <a:pPr marL="457200" indent="-457200"/>
            <a:r>
              <a:rPr lang="en-US"/>
              <a:t>Selectivity preference on exchangers, generally:</a:t>
            </a:r>
          </a:p>
          <a:p>
            <a:pPr marL="914400" lvl="1" indent="-457200">
              <a:buFontTx/>
              <a:buAutoNum type="arabicParenR"/>
            </a:pPr>
            <a:r>
              <a:rPr lang="en-US"/>
              <a:t>Divalents &gt; monovalents: Ca &gt; Na</a:t>
            </a:r>
          </a:p>
          <a:p>
            <a:pPr marL="914400" lvl="1" indent="-457200">
              <a:buFontTx/>
              <a:buAutoNum type="arabicParenR"/>
            </a:pPr>
            <a:r>
              <a:rPr lang="en-US"/>
              <a:t>Ions w/ greater ionic radius (&amp; consequently lower hydrated radius): Ba &gt; Ca, Cs &gt; Na, heavy metals &gt; Ca</a:t>
            </a:r>
          </a:p>
        </p:txBody>
      </p:sp>
      <p:sp>
        <p:nvSpPr>
          <p:cNvPr id="115716" name="Text Box 4"/>
          <p:cNvSpPr txBox="1">
            <a:spLocks noChangeArrowheads="1"/>
          </p:cNvSpPr>
          <p:nvPr/>
        </p:nvSpPr>
        <p:spPr bwMode="auto">
          <a:xfrm>
            <a:off x="457200" y="3505200"/>
            <a:ext cx="8397875" cy="1485900"/>
          </a:xfrm>
          <a:prstGeom prst="rect">
            <a:avLst/>
          </a:prstGeom>
          <a:noFill/>
          <a:ln w="9525">
            <a:noFill/>
            <a:miter lim="800000"/>
            <a:headEnd/>
            <a:tailEnd/>
          </a:ln>
          <a:effectLst/>
        </p:spPr>
        <p:txBody>
          <a:bodyPr/>
          <a:lstStyle/>
          <a:p>
            <a:pPr marL="457200" indent="-457200"/>
            <a:r>
              <a:rPr lang="en-US"/>
              <a:t>The amount and direction of exchange depends on:</a:t>
            </a:r>
          </a:p>
          <a:p>
            <a:pPr marL="914400" lvl="1" indent="-457200">
              <a:buFontTx/>
              <a:buAutoNum type="arabicParenR"/>
            </a:pPr>
            <a:r>
              <a:rPr lang="en-US"/>
              <a:t>the ratio of ions in solution (and other solution properties)</a:t>
            </a:r>
          </a:p>
          <a:p>
            <a:pPr marL="914400" lvl="1" indent="-457200">
              <a:buFontTx/>
              <a:buAutoNum type="arabicParenR"/>
            </a:pPr>
            <a:r>
              <a:rPr lang="en-US"/>
              <a:t>the characteristics of the  exchanger</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p:cNvPicPr>
            <a:picLocks noChangeAspect="1" noChangeArrowheads="1"/>
          </p:cNvPicPr>
          <p:nvPr/>
        </p:nvPicPr>
        <p:blipFill>
          <a:blip r:embed="rId3" cstate="print"/>
          <a:srcRect/>
          <a:stretch>
            <a:fillRect/>
          </a:stretch>
        </p:blipFill>
        <p:spPr bwMode="auto">
          <a:xfrm>
            <a:off x="381000" y="1219200"/>
            <a:ext cx="8763000" cy="5449888"/>
          </a:xfrm>
          <a:prstGeom prst="rect">
            <a:avLst/>
          </a:prstGeom>
          <a:noFill/>
          <a:ln w="9525">
            <a:noFill/>
            <a:miter lim="800000"/>
            <a:headEnd/>
            <a:tailEnd/>
          </a:ln>
          <a:effectLst/>
        </p:spPr>
      </p:pic>
      <p:sp>
        <p:nvSpPr>
          <p:cNvPr id="116739" name="Text Box 3"/>
          <p:cNvSpPr txBox="1">
            <a:spLocks noChangeArrowheads="1"/>
          </p:cNvSpPr>
          <p:nvPr/>
        </p:nvSpPr>
        <p:spPr bwMode="auto">
          <a:xfrm>
            <a:off x="315913" y="304800"/>
            <a:ext cx="8828087" cy="396875"/>
          </a:xfrm>
          <a:prstGeom prst="rect">
            <a:avLst/>
          </a:prstGeom>
          <a:noFill/>
          <a:ln w="9525">
            <a:noFill/>
            <a:miter lim="800000"/>
            <a:headEnd/>
            <a:tailEnd/>
          </a:ln>
          <a:effectLst/>
        </p:spPr>
        <p:txBody>
          <a:bodyPr>
            <a:spAutoFit/>
          </a:bodyPr>
          <a:lstStyle/>
          <a:p>
            <a:r>
              <a:rPr lang="en-US" sz="2000"/>
              <a:t>From Appelo &amp; Postma, 1993, Geochem., groundwater &amp; pollution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685800" y="2857500"/>
            <a:ext cx="7772400" cy="1143000"/>
          </a:xfrm>
        </p:spPr>
        <p:txBody>
          <a:bodyPr/>
          <a:lstStyle/>
          <a:p>
            <a:r>
              <a:rPr lang="en-US"/>
              <a:t>Surface Complexation</a:t>
            </a:r>
            <a:br>
              <a:rPr lang="en-US"/>
            </a:br>
            <a:r>
              <a:rPr lang="en-US"/>
              <a:t>Models</a:t>
            </a:r>
            <a:br>
              <a:rPr lang="en-US"/>
            </a:br>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type="body" idx="1"/>
          </p:nvPr>
        </p:nvSpPr>
        <p:spPr>
          <a:xfrm>
            <a:off x="304800" y="1219200"/>
            <a:ext cx="8839200" cy="5334000"/>
          </a:xfrm>
        </p:spPr>
        <p:txBody>
          <a:bodyPr/>
          <a:lstStyle/>
          <a:p>
            <a:r>
              <a:rPr lang="en-US" sz="2400"/>
              <a:t>Fully considers variable charge surfaces.  # of sorption of sites is constant but their individual charge, &amp; total surface charge, vary as a function of solution composition</a:t>
            </a:r>
          </a:p>
          <a:p>
            <a:endParaRPr lang="en-US" sz="2400"/>
          </a:p>
          <a:p>
            <a:r>
              <a:rPr lang="en-US" sz="2400"/>
              <a:t>Similar to aqueous complexation/speciation</a:t>
            </a:r>
          </a:p>
          <a:p>
            <a:endParaRPr lang="en-US" sz="2400"/>
          </a:p>
          <a:p>
            <a:r>
              <a:rPr lang="en-US" sz="2400"/>
              <a:t>A mix of anions, cations &amp; neutral species can sorb</a:t>
            </a:r>
          </a:p>
          <a:p>
            <a:endParaRPr lang="en-US" sz="2400"/>
          </a:p>
          <a:p>
            <a:r>
              <a:rPr lang="en-US" sz="2400"/>
              <a:t>Accounts for electrostatic work required to transport species through the “diffuse layer”  (similar to an activity coefficient correction) </a:t>
            </a:r>
            <a:r>
              <a:rPr lang="en-US" sz="2400">
                <a:sym typeface="Symbol" pitchFamily="18" charset="2"/>
              </a:rPr>
              <a:t> </a:t>
            </a:r>
            <a:r>
              <a:rPr lang="en-US" sz="2400"/>
              <a:t>Gouy-Chapman theory</a:t>
            </a:r>
          </a:p>
          <a:p>
            <a:endParaRPr lang="en-US" sz="2400"/>
          </a:p>
          <a:p>
            <a:endParaRPr lang="en-US" sz="2400"/>
          </a:p>
        </p:txBody>
      </p:sp>
      <p:sp>
        <p:nvSpPr>
          <p:cNvPr id="118788" name="Rectangle 4"/>
          <p:cNvSpPr>
            <a:spLocks noGrp="1" noChangeArrowheads="1"/>
          </p:cNvSpPr>
          <p:nvPr>
            <p:ph type="title"/>
          </p:nvPr>
        </p:nvSpPr>
        <p:spPr>
          <a:xfrm>
            <a:off x="609600" y="152400"/>
            <a:ext cx="7772400" cy="1143000"/>
          </a:xfrm>
          <a:noFill/>
          <a:ln/>
        </p:spPr>
        <p:txBody>
          <a:bodyPr/>
          <a:lstStyle/>
          <a:p>
            <a:r>
              <a:rPr lang="en-US" sz="3600"/>
              <a:t>Surface Complexation Principles</a:t>
            </a:r>
            <a:br>
              <a:rPr lang="en-US" sz="3600"/>
            </a:br>
            <a:endParaRPr lang="en-US" sz="36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1" name="Picture 3"/>
          <p:cNvPicPr>
            <a:picLocks noChangeAspect="1" noChangeArrowheads="1"/>
          </p:cNvPicPr>
          <p:nvPr/>
        </p:nvPicPr>
        <p:blipFill>
          <a:blip r:embed="rId3" cstate="print"/>
          <a:srcRect/>
          <a:stretch>
            <a:fillRect/>
          </a:stretch>
        </p:blipFill>
        <p:spPr bwMode="auto">
          <a:xfrm>
            <a:off x="1447800" y="2024063"/>
            <a:ext cx="6248400" cy="4478337"/>
          </a:xfrm>
          <a:prstGeom prst="rect">
            <a:avLst/>
          </a:prstGeom>
          <a:noFill/>
          <a:ln w="9525">
            <a:noFill/>
            <a:miter lim="800000"/>
            <a:headEnd/>
            <a:tailEnd/>
          </a:ln>
          <a:effectLst/>
        </p:spPr>
      </p:pic>
      <p:sp>
        <p:nvSpPr>
          <p:cNvPr id="119813" name="Text Box 5"/>
          <p:cNvSpPr txBox="1">
            <a:spLocks noChangeArrowheads="1"/>
          </p:cNvSpPr>
          <p:nvPr/>
        </p:nvSpPr>
        <p:spPr bwMode="auto">
          <a:xfrm>
            <a:off x="1127125" y="190500"/>
            <a:ext cx="7635875" cy="1028700"/>
          </a:xfrm>
          <a:prstGeom prst="rect">
            <a:avLst/>
          </a:prstGeom>
          <a:noFill/>
          <a:ln w="9525">
            <a:noFill/>
            <a:miter lim="800000"/>
            <a:headEnd/>
            <a:tailEnd/>
          </a:ln>
          <a:effectLst/>
        </p:spPr>
        <p:txBody>
          <a:bodyPr/>
          <a:lstStyle/>
          <a:p>
            <a:r>
              <a:rPr lang="en-US"/>
              <a:t>Surface charge depends on the sorption/surface binding of potential determining ions, such as H</a:t>
            </a:r>
            <a:r>
              <a:rPr lang="en-US" baseline="30000"/>
              <a:t>+</a:t>
            </a:r>
            <a:r>
              <a:rPr lang="en-US"/>
              <a:t>.   Formation of surface complexes also affects surface charge.</a:t>
            </a:r>
            <a:endParaRPr lang="en-US" baseline="300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p:cNvPicPr>
            <a:picLocks noChangeAspect="1" noChangeArrowheads="1"/>
          </p:cNvPicPr>
          <p:nvPr/>
        </p:nvPicPr>
        <p:blipFill>
          <a:blip r:embed="rId3" cstate="print"/>
          <a:srcRect/>
          <a:stretch>
            <a:fillRect/>
          </a:stretch>
        </p:blipFill>
        <p:spPr bwMode="auto">
          <a:xfrm>
            <a:off x="1447800" y="1295400"/>
            <a:ext cx="6221413" cy="5305425"/>
          </a:xfrm>
          <a:prstGeom prst="rect">
            <a:avLst/>
          </a:prstGeom>
          <a:noFill/>
          <a:ln w="9525">
            <a:noFill/>
            <a:miter lim="800000"/>
            <a:headEnd/>
            <a:tailEnd/>
          </a:ln>
          <a:effectLst/>
        </p:spPr>
      </p:pic>
      <p:sp>
        <p:nvSpPr>
          <p:cNvPr id="120835" name="Text Box 3"/>
          <p:cNvSpPr txBox="1">
            <a:spLocks noChangeArrowheads="1"/>
          </p:cNvSpPr>
          <p:nvPr/>
        </p:nvSpPr>
        <p:spPr bwMode="auto">
          <a:xfrm>
            <a:off x="2514600" y="381000"/>
            <a:ext cx="3368675" cy="822325"/>
          </a:xfrm>
          <a:prstGeom prst="rect">
            <a:avLst/>
          </a:prstGeom>
          <a:noFill/>
          <a:ln w="9525">
            <a:noFill/>
            <a:miter lim="800000"/>
            <a:headEnd/>
            <a:tailEnd/>
          </a:ln>
          <a:effectLst/>
        </p:spPr>
        <p:txBody>
          <a:bodyPr>
            <a:spAutoFit/>
          </a:bodyPr>
          <a:lstStyle/>
          <a:p>
            <a:r>
              <a:rPr lang="en-US"/>
              <a:t>pH “edges” for cation sorption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ext Box 2"/>
          <p:cNvSpPr txBox="1">
            <a:spLocks noChangeArrowheads="1"/>
          </p:cNvSpPr>
          <p:nvPr/>
        </p:nvSpPr>
        <p:spPr bwMode="auto">
          <a:xfrm>
            <a:off x="1198563" y="228600"/>
            <a:ext cx="7272337" cy="457200"/>
          </a:xfrm>
          <a:prstGeom prst="rect">
            <a:avLst/>
          </a:prstGeom>
          <a:noFill/>
          <a:ln w="9525">
            <a:noFill/>
            <a:miter lim="800000"/>
            <a:headEnd/>
            <a:tailEnd/>
          </a:ln>
          <a:effectLst/>
        </p:spPr>
        <p:txBody>
          <a:bodyPr wrap="none">
            <a:spAutoFit/>
          </a:bodyPr>
          <a:lstStyle/>
          <a:p>
            <a:r>
              <a:rPr lang="en-US" b="1"/>
              <a:t>Other linear constant-partitioning definitions (#1)</a:t>
            </a:r>
          </a:p>
        </p:txBody>
      </p:sp>
      <p:sp>
        <p:nvSpPr>
          <p:cNvPr id="150534" name="Text Box 6"/>
          <p:cNvSpPr txBox="1">
            <a:spLocks noChangeArrowheads="1"/>
          </p:cNvSpPr>
          <p:nvPr/>
        </p:nvSpPr>
        <p:spPr bwMode="auto">
          <a:xfrm>
            <a:off x="457200" y="2514600"/>
            <a:ext cx="7200900" cy="396875"/>
          </a:xfrm>
          <a:prstGeom prst="rect">
            <a:avLst/>
          </a:prstGeom>
          <a:noFill/>
          <a:ln w="9525">
            <a:noFill/>
            <a:miter lim="800000"/>
            <a:headEnd/>
            <a:tailEnd/>
          </a:ln>
          <a:effectLst/>
        </p:spPr>
        <p:txBody>
          <a:bodyPr/>
          <a:lstStyle/>
          <a:p>
            <a:r>
              <a:rPr lang="en-US" sz="2000"/>
              <a:t>s is amount sorbed per </a:t>
            </a:r>
            <a:r>
              <a:rPr lang="en-US" sz="2000" b="1"/>
              <a:t>unit surface area</a:t>
            </a:r>
            <a:r>
              <a:rPr lang="en-US" sz="2000"/>
              <a:t>; b is fracture aperture; K</a:t>
            </a:r>
            <a:r>
              <a:rPr lang="en-US" sz="2000" baseline="-25000"/>
              <a:t>f</a:t>
            </a:r>
            <a:r>
              <a:rPr lang="en-US" sz="2000"/>
              <a:t> is expressed in L/m</a:t>
            </a:r>
            <a:r>
              <a:rPr lang="en-US" sz="2000" baseline="30000"/>
              <a:t>2</a:t>
            </a:r>
          </a:p>
        </p:txBody>
      </p:sp>
      <p:grpSp>
        <p:nvGrpSpPr>
          <p:cNvPr id="150536" name="Group 8"/>
          <p:cNvGrpSpPr>
            <a:grpSpLocks/>
          </p:cNvGrpSpPr>
          <p:nvPr/>
        </p:nvGrpSpPr>
        <p:grpSpPr bwMode="auto">
          <a:xfrm>
            <a:off x="381000" y="1219200"/>
            <a:ext cx="8382000" cy="2209800"/>
            <a:chOff x="240" y="768"/>
            <a:chExt cx="3984" cy="1392"/>
          </a:xfrm>
        </p:grpSpPr>
        <p:graphicFrame>
          <p:nvGraphicFramePr>
            <p:cNvPr id="150532" name="Object 4"/>
            <p:cNvGraphicFramePr>
              <a:graphicFrameLocks noChangeAspect="1"/>
            </p:cNvGraphicFramePr>
            <p:nvPr/>
          </p:nvGraphicFramePr>
          <p:xfrm>
            <a:off x="336" y="1056"/>
            <a:ext cx="2364" cy="476"/>
          </p:xfrm>
          <a:graphic>
            <a:graphicData uri="http://schemas.openxmlformats.org/presentationml/2006/ole">
              <p:oleObj spid="_x0000_s150532" name="Equation" r:id="rId4" imgW="2019240" imgH="406080" progId="">
                <p:embed/>
              </p:oleObj>
            </a:graphicData>
          </a:graphic>
        </p:graphicFrame>
        <p:sp>
          <p:nvSpPr>
            <p:cNvPr id="150533" name="Text Box 5"/>
            <p:cNvSpPr txBox="1">
              <a:spLocks noChangeArrowheads="1"/>
            </p:cNvSpPr>
            <p:nvPr/>
          </p:nvSpPr>
          <p:spPr bwMode="auto">
            <a:xfrm>
              <a:off x="300" y="768"/>
              <a:ext cx="1683" cy="288"/>
            </a:xfrm>
            <a:prstGeom prst="rect">
              <a:avLst/>
            </a:prstGeom>
            <a:noFill/>
            <a:ln w="9525">
              <a:noFill/>
              <a:miter lim="800000"/>
              <a:headEnd/>
              <a:tailEnd/>
            </a:ln>
            <a:effectLst/>
          </p:spPr>
          <p:txBody>
            <a:bodyPr wrap="none">
              <a:spAutoFit/>
            </a:bodyPr>
            <a:lstStyle/>
            <a:p>
              <a:r>
                <a:rPr lang="en-US"/>
                <a:t>Retardation in a fracture:</a:t>
              </a:r>
            </a:p>
          </p:txBody>
        </p:sp>
        <p:sp>
          <p:nvSpPr>
            <p:cNvPr id="150535" name="Rectangle 7"/>
            <p:cNvSpPr>
              <a:spLocks noChangeArrowheads="1"/>
            </p:cNvSpPr>
            <p:nvPr/>
          </p:nvSpPr>
          <p:spPr bwMode="auto">
            <a:xfrm>
              <a:off x="240" y="768"/>
              <a:ext cx="3984" cy="1392"/>
            </a:xfrm>
            <a:prstGeom prst="rect">
              <a:avLst/>
            </a:prstGeom>
            <a:noFill/>
            <a:ln w="15875">
              <a:solidFill>
                <a:schemeClr val="accent1"/>
              </a:solidFill>
              <a:miter lim="800000"/>
              <a:headEnd/>
              <a:tailEnd/>
            </a:ln>
            <a:effectLst/>
          </p:spPr>
          <p:txBody>
            <a:bodyPr wrap="none" anchor="ctr"/>
            <a:lstStyle/>
            <a:p>
              <a:endParaRPr lang="en-US"/>
            </a:p>
          </p:txBody>
        </p:sp>
      </p:grpSp>
      <p:graphicFrame>
        <p:nvGraphicFramePr>
          <p:cNvPr id="150538" name="Object 10"/>
          <p:cNvGraphicFramePr>
            <a:graphicFrameLocks noChangeAspect="1"/>
          </p:cNvGraphicFramePr>
          <p:nvPr/>
        </p:nvGraphicFramePr>
        <p:xfrm>
          <a:off x="457200" y="4495800"/>
          <a:ext cx="4083050" cy="850900"/>
        </p:xfrm>
        <a:graphic>
          <a:graphicData uri="http://schemas.openxmlformats.org/presentationml/2006/ole">
            <p:oleObj spid="_x0000_s150538" name="Equation" r:id="rId5" imgW="2197080" imgH="457200" progId="">
              <p:embed/>
            </p:oleObj>
          </a:graphicData>
        </a:graphic>
      </p:graphicFrame>
      <p:sp>
        <p:nvSpPr>
          <p:cNvPr id="150539" name="Text Box 11"/>
          <p:cNvSpPr txBox="1">
            <a:spLocks noChangeArrowheads="1"/>
          </p:cNvSpPr>
          <p:nvPr/>
        </p:nvSpPr>
        <p:spPr bwMode="auto">
          <a:xfrm>
            <a:off x="565150" y="4086225"/>
            <a:ext cx="5187950" cy="457200"/>
          </a:xfrm>
          <a:prstGeom prst="rect">
            <a:avLst/>
          </a:prstGeom>
          <a:noFill/>
          <a:ln w="9525">
            <a:noFill/>
            <a:miter lim="800000"/>
            <a:headEnd/>
            <a:tailEnd/>
          </a:ln>
          <a:effectLst/>
        </p:spPr>
        <p:txBody>
          <a:bodyPr wrap="none">
            <a:spAutoFit/>
          </a:bodyPr>
          <a:lstStyle/>
          <a:p>
            <a:r>
              <a:rPr lang="en-US"/>
              <a:t>Non-dimensional partition coefficient:</a:t>
            </a:r>
          </a:p>
        </p:txBody>
      </p:sp>
      <p:sp>
        <p:nvSpPr>
          <p:cNvPr id="150540" name="Rectangle 12"/>
          <p:cNvSpPr>
            <a:spLocks noChangeArrowheads="1"/>
          </p:cNvSpPr>
          <p:nvPr/>
        </p:nvSpPr>
        <p:spPr bwMode="auto">
          <a:xfrm>
            <a:off x="381000" y="4038600"/>
            <a:ext cx="8305800" cy="2590800"/>
          </a:xfrm>
          <a:prstGeom prst="rect">
            <a:avLst/>
          </a:prstGeom>
          <a:noFill/>
          <a:ln w="15875">
            <a:solidFill>
              <a:schemeClr val="accent1"/>
            </a:solidFill>
            <a:miter lim="800000"/>
            <a:headEnd/>
            <a:tailEnd/>
          </a:ln>
          <a:effectLst/>
        </p:spPr>
        <p:txBody>
          <a:bodyPr wrap="none" anchor="ctr"/>
          <a:lstStyle/>
          <a:p>
            <a:endParaRPr lang="en-US"/>
          </a:p>
        </p:txBody>
      </p:sp>
      <p:sp>
        <p:nvSpPr>
          <p:cNvPr id="150541" name="Text Box 13"/>
          <p:cNvSpPr txBox="1">
            <a:spLocks noChangeArrowheads="1"/>
          </p:cNvSpPr>
          <p:nvPr/>
        </p:nvSpPr>
        <p:spPr bwMode="auto">
          <a:xfrm>
            <a:off x="622300" y="5457825"/>
            <a:ext cx="6035675" cy="609600"/>
          </a:xfrm>
          <a:prstGeom prst="rect">
            <a:avLst/>
          </a:prstGeom>
          <a:noFill/>
          <a:ln w="9525">
            <a:noFill/>
            <a:miter lim="800000"/>
            <a:headEnd/>
            <a:tailEnd/>
          </a:ln>
          <a:effectLst/>
        </p:spPr>
        <p:txBody>
          <a:bodyPr/>
          <a:lstStyle/>
          <a:p>
            <a:r>
              <a:rPr lang="en-US" sz="2000"/>
              <a:t>m</a:t>
            </a:r>
            <a:r>
              <a:rPr lang="en-US" sz="2000" baseline="-25000"/>
              <a:t>i</a:t>
            </a:r>
            <a:r>
              <a:rPr lang="en-US" sz="2000"/>
              <a:t> is </a:t>
            </a:r>
            <a:r>
              <a:rPr lang="en-US" sz="2000" b="1"/>
              <a:t>molality</a:t>
            </a:r>
            <a:r>
              <a:rPr lang="en-US" sz="2000"/>
              <a:t> of i in the solution or on the surface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ext Box 2"/>
          <p:cNvSpPr txBox="1">
            <a:spLocks noChangeArrowheads="1"/>
          </p:cNvSpPr>
          <p:nvPr/>
        </p:nvSpPr>
        <p:spPr bwMode="auto">
          <a:xfrm>
            <a:off x="2514600" y="381000"/>
            <a:ext cx="3368675" cy="822325"/>
          </a:xfrm>
          <a:prstGeom prst="rect">
            <a:avLst/>
          </a:prstGeom>
          <a:noFill/>
          <a:ln w="9525">
            <a:noFill/>
            <a:miter lim="800000"/>
            <a:headEnd/>
            <a:tailEnd/>
          </a:ln>
          <a:effectLst/>
        </p:spPr>
        <p:txBody>
          <a:bodyPr>
            <a:spAutoFit/>
          </a:bodyPr>
          <a:lstStyle/>
          <a:p>
            <a:r>
              <a:rPr lang="en-US"/>
              <a:t>pH “edges” for anion sorption</a:t>
            </a:r>
          </a:p>
        </p:txBody>
      </p:sp>
      <p:pic>
        <p:nvPicPr>
          <p:cNvPr id="121859" name="Picture 3"/>
          <p:cNvPicPr>
            <a:picLocks noChangeAspect="1" noChangeArrowheads="1"/>
          </p:cNvPicPr>
          <p:nvPr/>
        </p:nvPicPr>
        <p:blipFill>
          <a:blip r:embed="rId3" cstate="print"/>
          <a:srcRect/>
          <a:stretch>
            <a:fillRect/>
          </a:stretch>
        </p:blipFill>
        <p:spPr bwMode="auto">
          <a:xfrm>
            <a:off x="1447800" y="1600200"/>
            <a:ext cx="7124700" cy="4240213"/>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p:cNvPicPr>
            <a:picLocks noChangeAspect="1" noChangeArrowheads="1"/>
          </p:cNvPicPr>
          <p:nvPr/>
        </p:nvPicPr>
        <p:blipFill>
          <a:blip r:embed="rId3" cstate="print"/>
          <a:srcRect/>
          <a:stretch>
            <a:fillRect/>
          </a:stretch>
        </p:blipFill>
        <p:spPr bwMode="auto">
          <a:xfrm>
            <a:off x="1905000" y="912813"/>
            <a:ext cx="5638800" cy="5319712"/>
          </a:xfrm>
          <a:prstGeom prst="rect">
            <a:avLst/>
          </a:prstGeom>
          <a:noFill/>
          <a:ln w="9525">
            <a:noFill/>
            <a:miter lim="800000"/>
            <a:headEnd/>
            <a:tailEnd/>
          </a:ln>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5520" name="Object 1024"/>
          <p:cNvGraphicFramePr>
            <a:graphicFrameLocks noChangeAspect="1"/>
          </p:cNvGraphicFramePr>
          <p:nvPr/>
        </p:nvGraphicFramePr>
        <p:xfrm>
          <a:off x="1905000" y="239713"/>
          <a:ext cx="6065838" cy="6378575"/>
        </p:xfrm>
        <a:graphic>
          <a:graphicData uri="http://schemas.openxmlformats.org/presentationml/2006/ole">
            <p:oleObj spid="_x0000_s235520" name="Photo Editor Photo" r:id="rId4" imgW="6066046" imgH="6378493" progId="">
              <p:embed/>
            </p:oleObj>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p:cNvPicPr>
            <a:picLocks noChangeAspect="1" noChangeArrowheads="1"/>
          </p:cNvPicPr>
          <p:nvPr/>
        </p:nvPicPr>
        <p:blipFill>
          <a:blip r:embed="rId4" cstate="print"/>
          <a:srcRect/>
          <a:stretch>
            <a:fillRect/>
          </a:stretch>
        </p:blipFill>
        <p:spPr bwMode="auto">
          <a:xfrm>
            <a:off x="1066800" y="3657600"/>
            <a:ext cx="7391400" cy="2933700"/>
          </a:xfrm>
          <a:prstGeom prst="rect">
            <a:avLst/>
          </a:prstGeom>
          <a:noFill/>
          <a:ln w="9525">
            <a:noFill/>
            <a:miter lim="800000"/>
            <a:headEnd/>
            <a:tailEnd/>
          </a:ln>
          <a:effectLst/>
        </p:spPr>
      </p:pic>
      <p:sp>
        <p:nvSpPr>
          <p:cNvPr id="124931" name="Text Box 3"/>
          <p:cNvSpPr txBox="1">
            <a:spLocks noChangeArrowheads="1"/>
          </p:cNvSpPr>
          <p:nvPr/>
        </p:nvSpPr>
        <p:spPr bwMode="auto">
          <a:xfrm>
            <a:off x="1524000" y="304800"/>
            <a:ext cx="6386513" cy="457200"/>
          </a:xfrm>
          <a:prstGeom prst="rect">
            <a:avLst/>
          </a:prstGeom>
          <a:noFill/>
          <a:ln w="9525">
            <a:noFill/>
            <a:miter lim="800000"/>
            <a:headEnd/>
            <a:tailEnd/>
          </a:ln>
          <a:effectLst/>
        </p:spPr>
        <p:txBody>
          <a:bodyPr wrap="none">
            <a:spAutoFit/>
          </a:bodyPr>
          <a:lstStyle/>
          <a:p>
            <a:r>
              <a:rPr lang="en-US"/>
              <a:t>Examples of Surface Complexation Reactions</a:t>
            </a:r>
          </a:p>
        </p:txBody>
      </p:sp>
      <p:graphicFrame>
        <p:nvGraphicFramePr>
          <p:cNvPr id="236544" name="Object 0"/>
          <p:cNvGraphicFramePr>
            <a:graphicFrameLocks noChangeAspect="1"/>
          </p:cNvGraphicFramePr>
          <p:nvPr/>
        </p:nvGraphicFramePr>
        <p:xfrm>
          <a:off x="762000" y="1420813"/>
          <a:ext cx="3810000" cy="2008187"/>
        </p:xfrm>
        <a:graphic>
          <a:graphicData uri="http://schemas.openxmlformats.org/presentationml/2006/ole">
            <p:oleObj spid="_x0000_s236544" name="Equation" r:id="rId5" imgW="2361960" imgH="1244520" progId="">
              <p:embed/>
            </p:oleObj>
          </a:graphicData>
        </a:graphic>
      </p:graphicFrame>
      <p:sp>
        <p:nvSpPr>
          <p:cNvPr id="124933" name="Text Box 5"/>
          <p:cNvSpPr txBox="1">
            <a:spLocks noChangeArrowheads="1"/>
          </p:cNvSpPr>
          <p:nvPr/>
        </p:nvSpPr>
        <p:spPr bwMode="auto">
          <a:xfrm>
            <a:off x="5181600" y="1447800"/>
            <a:ext cx="2393950" cy="366713"/>
          </a:xfrm>
          <a:prstGeom prst="rect">
            <a:avLst/>
          </a:prstGeom>
          <a:noFill/>
          <a:ln w="9525">
            <a:noFill/>
            <a:miter lim="800000"/>
            <a:headEnd/>
            <a:tailEnd/>
          </a:ln>
          <a:effectLst/>
        </p:spPr>
        <p:txBody>
          <a:bodyPr wrap="none">
            <a:spAutoFit/>
          </a:bodyPr>
          <a:lstStyle/>
          <a:p>
            <a:r>
              <a:rPr lang="en-US" sz="1800"/>
              <a:t>outer-sphere complex</a:t>
            </a:r>
          </a:p>
        </p:txBody>
      </p:sp>
      <p:sp>
        <p:nvSpPr>
          <p:cNvPr id="124934" name="Text Box 6"/>
          <p:cNvSpPr txBox="1">
            <a:spLocks noChangeArrowheads="1"/>
          </p:cNvSpPr>
          <p:nvPr/>
        </p:nvSpPr>
        <p:spPr bwMode="auto">
          <a:xfrm>
            <a:off x="5181600" y="2209800"/>
            <a:ext cx="2381250" cy="366713"/>
          </a:xfrm>
          <a:prstGeom prst="rect">
            <a:avLst/>
          </a:prstGeom>
          <a:noFill/>
          <a:ln w="9525">
            <a:noFill/>
            <a:miter lim="800000"/>
            <a:headEnd/>
            <a:tailEnd/>
          </a:ln>
          <a:effectLst/>
        </p:spPr>
        <p:txBody>
          <a:bodyPr wrap="none">
            <a:spAutoFit/>
          </a:bodyPr>
          <a:lstStyle/>
          <a:p>
            <a:r>
              <a:rPr lang="en-US" sz="1800"/>
              <a:t>inner-sphere complex</a:t>
            </a:r>
          </a:p>
        </p:txBody>
      </p:sp>
      <p:sp>
        <p:nvSpPr>
          <p:cNvPr id="124935" name="Text Box 7"/>
          <p:cNvSpPr txBox="1">
            <a:spLocks noChangeArrowheads="1"/>
          </p:cNvSpPr>
          <p:nvPr/>
        </p:nvSpPr>
        <p:spPr bwMode="auto">
          <a:xfrm>
            <a:off x="5181600" y="3062288"/>
            <a:ext cx="3384550" cy="366712"/>
          </a:xfrm>
          <a:prstGeom prst="rect">
            <a:avLst/>
          </a:prstGeom>
          <a:noFill/>
          <a:ln w="9525">
            <a:noFill/>
            <a:miter lim="800000"/>
            <a:headEnd/>
            <a:tailEnd/>
          </a:ln>
          <a:effectLst/>
        </p:spPr>
        <p:txBody>
          <a:bodyPr wrap="none">
            <a:spAutoFit/>
          </a:bodyPr>
          <a:lstStyle/>
          <a:p>
            <a:r>
              <a:rPr lang="en-US" sz="1800"/>
              <a:t>bidentate inner-sphere complex</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p:cNvPicPr>
            <a:picLocks noChangeAspect="1" noChangeArrowheads="1"/>
          </p:cNvPicPr>
          <p:nvPr/>
        </p:nvPicPr>
        <p:blipFill>
          <a:blip r:embed="rId3" cstate="print"/>
          <a:srcRect/>
          <a:stretch>
            <a:fillRect/>
          </a:stretch>
        </p:blipFill>
        <p:spPr bwMode="auto">
          <a:xfrm>
            <a:off x="1600200" y="1295400"/>
            <a:ext cx="6221413" cy="4176713"/>
          </a:xfrm>
          <a:prstGeom prst="rect">
            <a:avLst/>
          </a:prstGeom>
          <a:noFill/>
          <a:ln w="9525">
            <a:noFill/>
            <a:miter lim="800000"/>
            <a:headEnd/>
            <a:tailEnd/>
          </a:ln>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p:cNvPicPr>
            <a:picLocks noChangeAspect="1" noChangeArrowheads="1"/>
          </p:cNvPicPr>
          <p:nvPr/>
        </p:nvPicPr>
        <p:blipFill>
          <a:blip r:embed="rId3" cstate="print"/>
          <a:srcRect/>
          <a:stretch>
            <a:fillRect/>
          </a:stretch>
        </p:blipFill>
        <p:spPr bwMode="auto">
          <a:xfrm>
            <a:off x="1447800" y="1676400"/>
            <a:ext cx="6213475" cy="4284663"/>
          </a:xfrm>
          <a:prstGeom prst="rect">
            <a:avLst/>
          </a:prstGeom>
          <a:noFill/>
          <a:ln w="9525">
            <a:noFill/>
            <a:miter lim="800000"/>
            <a:headEnd/>
            <a:tailEnd/>
          </a:ln>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342900" y="228600"/>
            <a:ext cx="8458200" cy="838200"/>
          </a:xfrm>
        </p:spPr>
        <p:txBody>
          <a:bodyPr/>
          <a:lstStyle/>
          <a:p>
            <a:r>
              <a:rPr lang="en-US" sz="3600"/>
              <a:t>Gouy-Chapman Double-Layer Theory</a:t>
            </a:r>
          </a:p>
        </p:txBody>
      </p:sp>
      <p:sp>
        <p:nvSpPr>
          <p:cNvPr id="134147" name="Text Box 3"/>
          <p:cNvSpPr txBox="1">
            <a:spLocks noChangeArrowheads="1"/>
          </p:cNvSpPr>
          <p:nvPr/>
        </p:nvSpPr>
        <p:spPr bwMode="auto">
          <a:xfrm>
            <a:off x="609600" y="2038350"/>
            <a:ext cx="8321675" cy="2781300"/>
          </a:xfrm>
          <a:prstGeom prst="rect">
            <a:avLst/>
          </a:prstGeom>
          <a:noFill/>
          <a:ln w="9525">
            <a:noFill/>
            <a:miter lim="800000"/>
            <a:headEnd/>
            <a:tailEnd/>
          </a:ln>
          <a:effectLst/>
        </p:spPr>
        <p:txBody>
          <a:bodyPr/>
          <a:lstStyle/>
          <a:p>
            <a:r>
              <a:rPr lang="en-US"/>
              <a:t>The distribution of charge near a surface seeks to minimize energy (charge separation) and maximize entropy.</a:t>
            </a:r>
          </a:p>
          <a:p>
            <a:endParaRPr lang="en-US"/>
          </a:p>
          <a:p>
            <a:r>
              <a:rPr lang="en-US"/>
              <a:t>A charged surface attracts a diffuse cloud of ions, preferentially enriched in counterions.  The cation/anion imbalance in the cloud gradually decreasses away from the surface.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3" name="Picture 3"/>
          <p:cNvPicPr>
            <a:picLocks noChangeAspect="1" noChangeArrowheads="1"/>
          </p:cNvPicPr>
          <p:nvPr/>
        </p:nvPicPr>
        <p:blipFill>
          <a:blip r:embed="rId3" cstate="print"/>
          <a:srcRect/>
          <a:stretch>
            <a:fillRect/>
          </a:stretch>
        </p:blipFill>
        <p:spPr bwMode="auto">
          <a:xfrm>
            <a:off x="909638" y="417513"/>
            <a:ext cx="6938962" cy="6375400"/>
          </a:xfrm>
          <a:prstGeom prst="rect">
            <a:avLst/>
          </a:prstGeom>
          <a:noFill/>
          <a:ln w="9525">
            <a:noFill/>
            <a:miter lim="800000"/>
            <a:headEnd/>
            <a:tailEnd/>
          </a:ln>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1026"/>
          <p:cNvPicPr>
            <a:picLocks noChangeAspect="1" noChangeArrowheads="1"/>
          </p:cNvPicPr>
          <p:nvPr/>
        </p:nvPicPr>
        <p:blipFill>
          <a:blip r:embed="rId3" cstate="print"/>
          <a:srcRect/>
          <a:stretch>
            <a:fillRect/>
          </a:stretch>
        </p:blipFill>
        <p:spPr bwMode="auto">
          <a:xfrm>
            <a:off x="484188" y="585788"/>
            <a:ext cx="8175625" cy="5684837"/>
          </a:xfrm>
          <a:prstGeom prst="rect">
            <a:avLst/>
          </a:prstGeom>
          <a:noFill/>
          <a:ln w="9525">
            <a:noFill/>
            <a:miter lim="800000"/>
            <a:headEnd/>
            <a:tailEnd/>
          </a:ln>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2"/>
          <p:cNvPicPr>
            <a:picLocks noChangeAspect="1" noChangeArrowheads="1"/>
          </p:cNvPicPr>
          <p:nvPr/>
        </p:nvPicPr>
        <p:blipFill>
          <a:blip r:embed="rId3" cstate="print"/>
          <a:srcRect/>
          <a:stretch>
            <a:fillRect/>
          </a:stretch>
        </p:blipFill>
        <p:spPr bwMode="auto">
          <a:xfrm>
            <a:off x="1728788" y="1295400"/>
            <a:ext cx="5684837" cy="5045075"/>
          </a:xfrm>
          <a:prstGeom prst="rect">
            <a:avLst/>
          </a:prstGeom>
          <a:noFill/>
          <a:ln w="9525">
            <a:noFill/>
            <a:miter lim="800000"/>
            <a:headEnd/>
            <a:tailEnd/>
          </a:ln>
          <a:effectLst/>
        </p:spPr>
      </p:pic>
      <p:sp>
        <p:nvSpPr>
          <p:cNvPr id="130051" name="Text Box 3"/>
          <p:cNvSpPr txBox="1">
            <a:spLocks noChangeArrowheads="1"/>
          </p:cNvSpPr>
          <p:nvPr/>
        </p:nvSpPr>
        <p:spPr bwMode="auto">
          <a:xfrm>
            <a:off x="1219200" y="152400"/>
            <a:ext cx="6392863" cy="457200"/>
          </a:xfrm>
          <a:prstGeom prst="rect">
            <a:avLst/>
          </a:prstGeom>
          <a:noFill/>
          <a:ln w="9525">
            <a:noFill/>
            <a:miter lim="800000"/>
            <a:headEnd/>
            <a:tailEnd/>
          </a:ln>
          <a:effectLst/>
        </p:spPr>
        <p:txBody>
          <a:bodyPr wrap="none">
            <a:spAutoFit/>
          </a:bodyPr>
          <a:lstStyle/>
          <a:p>
            <a:r>
              <a:rPr lang="en-US" b="1"/>
              <a:t>Surface Complexation Double-Layer Model</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ext Box 2"/>
          <p:cNvSpPr txBox="1">
            <a:spLocks noChangeArrowheads="1"/>
          </p:cNvSpPr>
          <p:nvPr/>
        </p:nvSpPr>
        <p:spPr bwMode="auto">
          <a:xfrm>
            <a:off x="1198563" y="228600"/>
            <a:ext cx="7272337" cy="457200"/>
          </a:xfrm>
          <a:prstGeom prst="rect">
            <a:avLst/>
          </a:prstGeom>
          <a:noFill/>
          <a:ln w="9525">
            <a:noFill/>
            <a:miter lim="800000"/>
            <a:headEnd/>
            <a:tailEnd/>
          </a:ln>
          <a:effectLst/>
        </p:spPr>
        <p:txBody>
          <a:bodyPr wrap="none">
            <a:spAutoFit/>
          </a:bodyPr>
          <a:lstStyle/>
          <a:p>
            <a:r>
              <a:rPr lang="en-US" b="1"/>
              <a:t>Other linear constant-partitioning definitions (#2)</a:t>
            </a:r>
          </a:p>
        </p:txBody>
      </p:sp>
      <p:sp>
        <p:nvSpPr>
          <p:cNvPr id="151555" name="Text Box 3"/>
          <p:cNvSpPr txBox="1">
            <a:spLocks noChangeArrowheads="1"/>
          </p:cNvSpPr>
          <p:nvPr/>
        </p:nvSpPr>
        <p:spPr bwMode="auto">
          <a:xfrm>
            <a:off x="457200" y="2438400"/>
            <a:ext cx="8001000" cy="914400"/>
          </a:xfrm>
          <a:prstGeom prst="rect">
            <a:avLst/>
          </a:prstGeom>
          <a:noFill/>
          <a:ln w="9525">
            <a:noFill/>
            <a:miter lim="800000"/>
            <a:headEnd/>
            <a:tailEnd/>
          </a:ln>
          <a:effectLst/>
        </p:spPr>
        <p:txBody>
          <a:bodyPr/>
          <a:lstStyle/>
          <a:p>
            <a:r>
              <a:rPr lang="en-US" sz="1800"/>
              <a:t>f</a:t>
            </a:r>
            <a:r>
              <a:rPr lang="en-US" sz="1800" baseline="-25000"/>
              <a:t>oc</a:t>
            </a:r>
            <a:r>
              <a:rPr lang="en-US" sz="1800"/>
              <a:t> is the fraction of organic carbon (f</a:t>
            </a:r>
            <a:r>
              <a:rPr lang="en-US" sz="1800" baseline="-25000"/>
              <a:t>oc </a:t>
            </a:r>
            <a:r>
              <a:rPr lang="en-US" sz="1800"/>
              <a:t>should &gt; 0.001); K</a:t>
            </a:r>
            <a:r>
              <a:rPr lang="en-US" sz="1800" baseline="-25000"/>
              <a:t>oc</a:t>
            </a:r>
            <a:r>
              <a:rPr lang="en-US" sz="1800"/>
              <a:t> is the partition coeff. of an organic substance between water and 100% organic carbon.</a:t>
            </a:r>
          </a:p>
        </p:txBody>
      </p:sp>
      <p:graphicFrame>
        <p:nvGraphicFramePr>
          <p:cNvPr id="151557" name="Object 5"/>
          <p:cNvGraphicFramePr>
            <a:graphicFrameLocks noChangeAspect="1"/>
          </p:cNvGraphicFramePr>
          <p:nvPr/>
        </p:nvGraphicFramePr>
        <p:xfrm>
          <a:off x="609600" y="1828800"/>
          <a:ext cx="4413250" cy="449263"/>
        </p:xfrm>
        <a:graphic>
          <a:graphicData uri="http://schemas.openxmlformats.org/presentationml/2006/ole">
            <p:oleObj spid="_x0000_s151557" name="Equation" r:id="rId4" imgW="2374560" imgH="241200" progId="">
              <p:embed/>
            </p:oleObj>
          </a:graphicData>
        </a:graphic>
      </p:graphicFrame>
      <p:sp>
        <p:nvSpPr>
          <p:cNvPr id="151558" name="Text Box 6"/>
          <p:cNvSpPr txBox="1">
            <a:spLocks noChangeArrowheads="1"/>
          </p:cNvSpPr>
          <p:nvPr/>
        </p:nvSpPr>
        <p:spPr bwMode="auto">
          <a:xfrm>
            <a:off x="476250" y="1219200"/>
            <a:ext cx="3152775" cy="457200"/>
          </a:xfrm>
          <a:prstGeom prst="rect">
            <a:avLst/>
          </a:prstGeom>
          <a:noFill/>
          <a:ln w="9525">
            <a:noFill/>
            <a:miter lim="800000"/>
            <a:headEnd/>
            <a:tailEnd/>
          </a:ln>
          <a:effectLst/>
        </p:spPr>
        <p:txBody>
          <a:bodyPr wrap="none">
            <a:spAutoFit/>
          </a:bodyPr>
          <a:lstStyle/>
          <a:p>
            <a:r>
              <a:rPr lang="en-US"/>
              <a:t>Hydrophobic sorption:</a:t>
            </a:r>
          </a:p>
        </p:txBody>
      </p:sp>
      <p:sp>
        <p:nvSpPr>
          <p:cNvPr id="151559" name="Rectangle 7"/>
          <p:cNvSpPr>
            <a:spLocks noChangeArrowheads="1"/>
          </p:cNvSpPr>
          <p:nvPr/>
        </p:nvSpPr>
        <p:spPr bwMode="auto">
          <a:xfrm>
            <a:off x="304800" y="990600"/>
            <a:ext cx="8534400" cy="5486400"/>
          </a:xfrm>
          <a:prstGeom prst="rect">
            <a:avLst/>
          </a:prstGeom>
          <a:noFill/>
          <a:ln w="15875">
            <a:solidFill>
              <a:schemeClr val="accent1"/>
            </a:solidFill>
            <a:miter lim="800000"/>
            <a:headEnd/>
            <a:tailEnd/>
          </a:ln>
          <a:effectLst/>
        </p:spPr>
        <p:txBody>
          <a:bodyPr wrap="none" anchor="ctr"/>
          <a:lstStyle/>
          <a:p>
            <a:endParaRPr lang="en-US"/>
          </a:p>
        </p:txBody>
      </p:sp>
      <p:graphicFrame>
        <p:nvGraphicFramePr>
          <p:cNvPr id="151564" name="Object 12"/>
          <p:cNvGraphicFramePr>
            <a:graphicFrameLocks noChangeAspect="1"/>
          </p:cNvGraphicFramePr>
          <p:nvPr/>
        </p:nvGraphicFramePr>
        <p:xfrm>
          <a:off x="3124200" y="3810000"/>
          <a:ext cx="3429000" cy="506413"/>
        </p:xfrm>
        <a:graphic>
          <a:graphicData uri="http://schemas.openxmlformats.org/presentationml/2006/ole">
            <p:oleObj spid="_x0000_s151564" name="Equation" r:id="rId5" imgW="1549080" imgH="228600" progId="">
              <p:embed/>
            </p:oleObj>
          </a:graphicData>
        </a:graphic>
      </p:graphicFrame>
      <p:sp>
        <p:nvSpPr>
          <p:cNvPr id="151565" name="Text Box 13"/>
          <p:cNvSpPr txBox="1">
            <a:spLocks noChangeArrowheads="1"/>
          </p:cNvSpPr>
          <p:nvPr/>
        </p:nvSpPr>
        <p:spPr bwMode="auto">
          <a:xfrm>
            <a:off x="457200" y="3810000"/>
            <a:ext cx="2044700" cy="396875"/>
          </a:xfrm>
          <a:prstGeom prst="rect">
            <a:avLst/>
          </a:prstGeom>
          <a:noFill/>
          <a:ln w="9525">
            <a:noFill/>
            <a:miter lim="800000"/>
            <a:headEnd/>
            <a:tailEnd/>
          </a:ln>
          <a:effectLst/>
        </p:spPr>
        <p:txBody>
          <a:bodyPr wrap="none">
            <a:spAutoFit/>
          </a:bodyPr>
          <a:lstStyle/>
          <a:p>
            <a:r>
              <a:rPr lang="en-US" sz="2000"/>
              <a:t>Karickoff (1981):</a:t>
            </a:r>
          </a:p>
        </p:txBody>
      </p:sp>
      <p:graphicFrame>
        <p:nvGraphicFramePr>
          <p:cNvPr id="151566" name="Object 14"/>
          <p:cNvGraphicFramePr>
            <a:graphicFrameLocks noChangeAspect="1"/>
          </p:cNvGraphicFramePr>
          <p:nvPr/>
        </p:nvGraphicFramePr>
        <p:xfrm>
          <a:off x="4800600" y="4648200"/>
          <a:ext cx="3260725" cy="506413"/>
        </p:xfrm>
        <a:graphic>
          <a:graphicData uri="http://schemas.openxmlformats.org/presentationml/2006/ole">
            <p:oleObj spid="_x0000_s151566" name="Equation" r:id="rId6" imgW="1473120" imgH="228600" progId="">
              <p:embed/>
            </p:oleObj>
          </a:graphicData>
        </a:graphic>
      </p:graphicFrame>
      <p:sp>
        <p:nvSpPr>
          <p:cNvPr id="151567" name="Text Box 15"/>
          <p:cNvSpPr txBox="1">
            <a:spLocks noChangeArrowheads="1"/>
          </p:cNvSpPr>
          <p:nvPr/>
        </p:nvSpPr>
        <p:spPr bwMode="auto">
          <a:xfrm>
            <a:off x="457200" y="4648200"/>
            <a:ext cx="3962400" cy="762000"/>
          </a:xfrm>
          <a:prstGeom prst="rect">
            <a:avLst/>
          </a:prstGeom>
          <a:noFill/>
          <a:ln w="9525">
            <a:noFill/>
            <a:miter lim="800000"/>
            <a:headEnd/>
            <a:tailEnd/>
          </a:ln>
          <a:effectLst/>
        </p:spPr>
        <p:txBody>
          <a:bodyPr/>
          <a:lstStyle/>
          <a:p>
            <a:r>
              <a:rPr lang="en-US" sz="2800" baseline="-25000"/>
              <a:t>Schwartzenbach &amp; Westall (1985):</a:t>
            </a:r>
          </a:p>
        </p:txBody>
      </p:sp>
      <p:sp>
        <p:nvSpPr>
          <p:cNvPr id="151568" name="Text Box 16"/>
          <p:cNvSpPr txBox="1">
            <a:spLocks noChangeArrowheads="1"/>
          </p:cNvSpPr>
          <p:nvPr/>
        </p:nvSpPr>
        <p:spPr bwMode="auto">
          <a:xfrm>
            <a:off x="381000" y="5562600"/>
            <a:ext cx="8959850" cy="457200"/>
          </a:xfrm>
          <a:prstGeom prst="rect">
            <a:avLst/>
          </a:prstGeom>
          <a:noFill/>
          <a:ln w="9525">
            <a:noFill/>
            <a:miter lim="800000"/>
            <a:headEnd/>
            <a:tailEnd/>
          </a:ln>
          <a:effectLst/>
        </p:spPr>
        <p:txBody>
          <a:bodyPr/>
          <a:lstStyle/>
          <a:p>
            <a:r>
              <a:rPr lang="en-US" sz="2000"/>
              <a:t>Where a &amp; b are constants (see Appelo &amp; Postma, 2005, p. 500-501).</a:t>
            </a:r>
          </a:p>
          <a:p>
            <a:r>
              <a:rPr lang="en-US" sz="2000"/>
              <a:t>K</a:t>
            </a:r>
            <a:r>
              <a:rPr lang="en-US" sz="2000" baseline="-25000"/>
              <a:t>OW</a:t>
            </a:r>
            <a:r>
              <a:rPr lang="en-US" sz="2000"/>
              <a:t> is the Octanol-Water partition coeff.</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Text Box 3"/>
          <p:cNvSpPr txBox="1">
            <a:spLocks noChangeArrowheads="1"/>
          </p:cNvSpPr>
          <p:nvPr/>
        </p:nvSpPr>
        <p:spPr bwMode="auto">
          <a:xfrm>
            <a:off x="457200" y="457200"/>
            <a:ext cx="7864475" cy="2170113"/>
          </a:xfrm>
          <a:prstGeom prst="rect">
            <a:avLst/>
          </a:prstGeom>
          <a:noFill/>
          <a:ln w="9525">
            <a:noFill/>
            <a:miter lim="800000"/>
            <a:headEnd/>
            <a:tailEnd/>
          </a:ln>
          <a:effectLst/>
        </p:spPr>
        <p:txBody>
          <a:bodyPr/>
          <a:lstStyle/>
          <a:p>
            <a:pPr marL="457200" indent="-457200"/>
            <a:r>
              <a:rPr lang="en-US"/>
              <a:t>The Double-Layer model assumes:</a:t>
            </a:r>
          </a:p>
          <a:p>
            <a:pPr marL="914400" lvl="1" indent="-457200">
              <a:buFontTx/>
              <a:buAutoNum type="arabicParenR"/>
            </a:pPr>
            <a:r>
              <a:rPr lang="en-US"/>
              <a:t>a surface layer of charge density </a:t>
            </a:r>
            <a:r>
              <a:rPr lang="en-US">
                <a:latin typeface="Symbol" pitchFamily="18" charset="2"/>
              </a:rPr>
              <a:t>s</a:t>
            </a:r>
            <a:r>
              <a:rPr lang="en-US"/>
              <a:t> and uniform potential </a:t>
            </a:r>
            <a:r>
              <a:rPr lang="en-US">
                <a:latin typeface="Symbol" pitchFamily="18" charset="2"/>
              </a:rPr>
              <a:t>Y</a:t>
            </a:r>
            <a:r>
              <a:rPr lang="en-US"/>
              <a:t> throughout the layer</a:t>
            </a:r>
            <a:endParaRPr lang="en-US">
              <a:latin typeface="Symbol" pitchFamily="18" charset="2"/>
            </a:endParaRPr>
          </a:p>
          <a:p>
            <a:pPr marL="914400" lvl="1" indent="-457200">
              <a:buFontTx/>
              <a:buAutoNum type="arabicParenR"/>
            </a:pPr>
            <a:r>
              <a:rPr lang="en-US"/>
              <a:t>a “diffuse” layer of total charge density </a:t>
            </a:r>
            <a:r>
              <a:rPr lang="en-US">
                <a:latin typeface="Symbol" pitchFamily="18" charset="2"/>
              </a:rPr>
              <a:t>s</a:t>
            </a:r>
            <a:r>
              <a:rPr lang="en-US" baseline="-25000"/>
              <a:t>d</a:t>
            </a:r>
            <a:r>
              <a:rPr lang="en-US"/>
              <a:t> with exponentially decreasing potential away from the surface layer</a:t>
            </a:r>
          </a:p>
        </p:txBody>
      </p:sp>
      <p:sp>
        <p:nvSpPr>
          <p:cNvPr id="135172" name="Text Box 4"/>
          <p:cNvSpPr txBox="1">
            <a:spLocks noChangeArrowheads="1"/>
          </p:cNvSpPr>
          <p:nvPr/>
        </p:nvSpPr>
        <p:spPr bwMode="auto">
          <a:xfrm>
            <a:off x="593725" y="2859088"/>
            <a:ext cx="4235450" cy="457200"/>
          </a:xfrm>
          <a:prstGeom prst="rect">
            <a:avLst/>
          </a:prstGeom>
          <a:noFill/>
          <a:ln w="9525">
            <a:noFill/>
            <a:miter lim="800000"/>
            <a:headEnd/>
            <a:tailEnd/>
          </a:ln>
          <a:effectLst/>
        </p:spPr>
        <p:txBody>
          <a:bodyPr wrap="none">
            <a:spAutoFit/>
          </a:bodyPr>
          <a:lstStyle/>
          <a:p>
            <a:r>
              <a:rPr lang="en-US"/>
              <a:t>Electroneutrality requires that:</a:t>
            </a:r>
          </a:p>
        </p:txBody>
      </p:sp>
      <p:graphicFrame>
        <p:nvGraphicFramePr>
          <p:cNvPr id="237568" name="Object 0"/>
          <p:cNvGraphicFramePr>
            <a:graphicFrameLocks noChangeAspect="1"/>
          </p:cNvGraphicFramePr>
          <p:nvPr/>
        </p:nvGraphicFramePr>
        <p:xfrm>
          <a:off x="5105400" y="2870200"/>
          <a:ext cx="1676400" cy="558800"/>
        </p:xfrm>
        <a:graphic>
          <a:graphicData uri="http://schemas.openxmlformats.org/presentationml/2006/ole">
            <p:oleObj spid="_x0000_s237568" name="Equation" r:id="rId4" imgW="685800" imgH="228600" progId="">
              <p:embed/>
            </p:oleObj>
          </a:graphicData>
        </a:graphic>
      </p:graphicFrame>
      <p:sp>
        <p:nvSpPr>
          <p:cNvPr id="135174" name="Text Box 6"/>
          <p:cNvSpPr txBox="1">
            <a:spLocks noChangeArrowheads="1"/>
          </p:cNvSpPr>
          <p:nvPr/>
        </p:nvSpPr>
        <p:spPr bwMode="auto">
          <a:xfrm>
            <a:off x="195263" y="3581400"/>
            <a:ext cx="8751887" cy="1371600"/>
          </a:xfrm>
          <a:prstGeom prst="rect">
            <a:avLst/>
          </a:prstGeom>
          <a:noFill/>
          <a:ln w="9525">
            <a:noFill/>
            <a:miter lim="800000"/>
            <a:headEnd/>
            <a:tailEnd/>
          </a:ln>
          <a:effectLst/>
        </p:spPr>
        <p:txBody>
          <a:bodyPr/>
          <a:lstStyle/>
          <a:p>
            <a:r>
              <a:rPr lang="en-US"/>
              <a:t>The charge density of the surface layer is determined by the sum of protonated and deprotonated sites and sorbed charged complexes:</a:t>
            </a:r>
          </a:p>
        </p:txBody>
      </p:sp>
      <p:graphicFrame>
        <p:nvGraphicFramePr>
          <p:cNvPr id="237569" name="Object 1"/>
          <p:cNvGraphicFramePr>
            <a:graphicFrameLocks noChangeAspect="1"/>
          </p:cNvGraphicFramePr>
          <p:nvPr/>
        </p:nvGraphicFramePr>
        <p:xfrm>
          <a:off x="2895600" y="4495800"/>
          <a:ext cx="1981200" cy="862013"/>
        </p:xfrm>
        <a:graphic>
          <a:graphicData uri="http://schemas.openxmlformats.org/presentationml/2006/ole">
            <p:oleObj spid="_x0000_s237569" name="Equation" r:id="rId5" imgW="990360" imgH="431640" progId="">
              <p:embed/>
            </p:oleObj>
          </a:graphicData>
        </a:graphic>
      </p:graphicFrame>
      <p:sp>
        <p:nvSpPr>
          <p:cNvPr id="135176" name="Text Box 8"/>
          <p:cNvSpPr txBox="1">
            <a:spLocks noChangeArrowheads="1"/>
          </p:cNvSpPr>
          <p:nvPr/>
        </p:nvSpPr>
        <p:spPr bwMode="auto">
          <a:xfrm>
            <a:off x="601663" y="5562600"/>
            <a:ext cx="7940675" cy="1103313"/>
          </a:xfrm>
          <a:prstGeom prst="rect">
            <a:avLst/>
          </a:prstGeom>
          <a:noFill/>
          <a:ln w="9525">
            <a:noFill/>
            <a:miter lim="800000"/>
            <a:headEnd/>
            <a:tailEnd/>
          </a:ln>
          <a:effectLst/>
        </p:spPr>
        <p:txBody>
          <a:bodyPr/>
          <a:lstStyle/>
          <a:p>
            <a:r>
              <a:rPr lang="en-US" sz="1800"/>
              <a:t>Where </a:t>
            </a:r>
            <a:r>
              <a:rPr lang="en-US" sz="1800" i="1"/>
              <a:t>F </a:t>
            </a:r>
            <a:r>
              <a:rPr lang="en-US" sz="1800"/>
              <a:t>is the Faraday const. (96490 C/mol), </a:t>
            </a:r>
            <a:r>
              <a:rPr lang="en-US" sz="1800" i="1"/>
              <a:t>A</a:t>
            </a:r>
            <a:r>
              <a:rPr lang="en-US" sz="1800"/>
              <a:t> is the spec. surf. area (m</a:t>
            </a:r>
            <a:r>
              <a:rPr lang="en-US" sz="1800" baseline="30000"/>
              <a:t>2</a:t>
            </a:r>
            <a:r>
              <a:rPr lang="en-US" sz="1800"/>
              <a:t>/g), S is the solid concentration (g/L), </a:t>
            </a:r>
            <a:r>
              <a:rPr lang="en-US" sz="1800" i="1"/>
              <a:t>m</a:t>
            </a:r>
            <a:r>
              <a:rPr lang="en-US" sz="1800" i="1" baseline="-25000"/>
              <a:t>s</a:t>
            </a:r>
            <a:r>
              <a:rPr lang="en-US" sz="1800"/>
              <a:t> and </a:t>
            </a:r>
            <a:r>
              <a:rPr lang="en-US" sz="1800" i="1">
                <a:latin typeface="Symbol" pitchFamily="18" charset="2"/>
              </a:rPr>
              <a:t>n</a:t>
            </a:r>
            <a:r>
              <a:rPr lang="en-US" sz="1800" i="1" baseline="-25000"/>
              <a:t>s</a:t>
            </a:r>
            <a:r>
              <a:rPr lang="en-US" sz="1800"/>
              <a:t> are the molar concentrations and charges of surface species.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ext Box 2"/>
          <p:cNvSpPr txBox="1">
            <a:spLocks noChangeArrowheads="1"/>
          </p:cNvSpPr>
          <p:nvPr/>
        </p:nvSpPr>
        <p:spPr bwMode="auto">
          <a:xfrm>
            <a:off x="392113" y="685800"/>
            <a:ext cx="8751887" cy="1371600"/>
          </a:xfrm>
          <a:prstGeom prst="rect">
            <a:avLst/>
          </a:prstGeom>
          <a:noFill/>
          <a:ln w="9525">
            <a:noFill/>
            <a:miter lim="800000"/>
            <a:headEnd/>
            <a:tailEnd/>
          </a:ln>
          <a:effectLst/>
        </p:spPr>
        <p:txBody>
          <a:bodyPr/>
          <a:lstStyle/>
          <a:p>
            <a:r>
              <a:rPr lang="en-US"/>
              <a:t>According to Gouy-Chapman theory, for a symmetrical electrolyte:</a:t>
            </a:r>
          </a:p>
        </p:txBody>
      </p:sp>
      <p:sp>
        <p:nvSpPr>
          <p:cNvPr id="136195" name="Text Box 3"/>
          <p:cNvSpPr txBox="1">
            <a:spLocks noChangeArrowheads="1"/>
          </p:cNvSpPr>
          <p:nvPr/>
        </p:nvSpPr>
        <p:spPr bwMode="auto">
          <a:xfrm>
            <a:off x="601663" y="3200400"/>
            <a:ext cx="7940675" cy="1103313"/>
          </a:xfrm>
          <a:prstGeom prst="rect">
            <a:avLst/>
          </a:prstGeom>
          <a:noFill/>
          <a:ln w="9525">
            <a:noFill/>
            <a:miter lim="800000"/>
            <a:headEnd/>
            <a:tailEnd/>
          </a:ln>
          <a:effectLst/>
        </p:spPr>
        <p:txBody>
          <a:bodyPr/>
          <a:lstStyle/>
          <a:p>
            <a:r>
              <a:rPr lang="en-US" sz="1800"/>
              <a:t>where </a:t>
            </a:r>
            <a:r>
              <a:rPr lang="en-US" sz="1800" i="1"/>
              <a:t>R </a:t>
            </a:r>
            <a:r>
              <a:rPr lang="en-US" sz="1800"/>
              <a:t>is the gas const. (8.314 J/mol/K), </a:t>
            </a:r>
            <a:r>
              <a:rPr lang="en-US" sz="1800" i="1"/>
              <a:t>T</a:t>
            </a:r>
            <a:r>
              <a:rPr lang="en-US" sz="1800"/>
              <a:t> is absolute temperature (K), </a:t>
            </a:r>
            <a:r>
              <a:rPr lang="en-US" sz="1800" i="1"/>
              <a:t>m</a:t>
            </a:r>
            <a:r>
              <a:rPr lang="en-US" sz="1800"/>
              <a:t> is molar concentration, </a:t>
            </a:r>
            <a:r>
              <a:rPr lang="en-US" sz="1800" i="1">
                <a:latin typeface="Symbol" pitchFamily="18" charset="2"/>
              </a:rPr>
              <a:t>e</a:t>
            </a:r>
            <a:r>
              <a:rPr lang="en-US" sz="1800"/>
              <a:t> is the dielectric constant of water (78.5 at 25 Celsius), </a:t>
            </a:r>
            <a:r>
              <a:rPr lang="en-US" sz="1800" i="1">
                <a:latin typeface="Symbol" pitchFamily="18" charset="2"/>
              </a:rPr>
              <a:t>e</a:t>
            </a:r>
            <a:r>
              <a:rPr lang="en-US" sz="1800" i="1" baseline="-25000"/>
              <a:t>0</a:t>
            </a:r>
            <a:r>
              <a:rPr lang="en-US" sz="1800"/>
              <a:t> is the permittivity of free space (8.854x10</a:t>
            </a:r>
            <a:r>
              <a:rPr lang="en-US" sz="1800" baseline="30000"/>
              <a:t>-12</a:t>
            </a:r>
            <a:r>
              <a:rPr lang="en-US" sz="1800"/>
              <a:t> C/V/m), </a:t>
            </a:r>
            <a:r>
              <a:rPr lang="en-US" sz="1800" i="1"/>
              <a:t>Z</a:t>
            </a:r>
            <a:r>
              <a:rPr lang="en-US" sz="1800"/>
              <a:t> is the valence.</a:t>
            </a:r>
          </a:p>
        </p:txBody>
      </p:sp>
      <p:graphicFrame>
        <p:nvGraphicFramePr>
          <p:cNvPr id="136196" name="Object 4"/>
          <p:cNvGraphicFramePr>
            <a:graphicFrameLocks noChangeAspect="1"/>
          </p:cNvGraphicFramePr>
          <p:nvPr/>
        </p:nvGraphicFramePr>
        <p:xfrm>
          <a:off x="1371600" y="1676400"/>
          <a:ext cx="5422900" cy="1089025"/>
        </p:xfrm>
        <a:graphic>
          <a:graphicData uri="http://schemas.openxmlformats.org/presentationml/2006/ole">
            <p:oleObj spid="_x0000_s136196" name="Equation" r:id="rId4" imgW="2145960" imgH="431640" progId="">
              <p:embed/>
            </p:oleObj>
          </a:graphicData>
        </a:graphic>
      </p:graphicFrame>
      <p:sp>
        <p:nvSpPr>
          <p:cNvPr id="136197" name="Text Box 5"/>
          <p:cNvSpPr txBox="1">
            <a:spLocks noChangeArrowheads="1"/>
          </p:cNvSpPr>
          <p:nvPr/>
        </p:nvSpPr>
        <p:spPr bwMode="auto">
          <a:xfrm>
            <a:off x="609600" y="4724400"/>
            <a:ext cx="2743200" cy="685800"/>
          </a:xfrm>
          <a:prstGeom prst="rect">
            <a:avLst/>
          </a:prstGeom>
          <a:noFill/>
          <a:ln w="9525">
            <a:noFill/>
            <a:miter lim="800000"/>
            <a:headEnd/>
            <a:tailEnd/>
          </a:ln>
          <a:effectLst/>
        </p:spPr>
        <p:txBody>
          <a:bodyPr/>
          <a:lstStyle/>
          <a:p>
            <a:r>
              <a:rPr lang="en-US"/>
              <a:t>Or at 25 Celsius:</a:t>
            </a:r>
          </a:p>
        </p:txBody>
      </p:sp>
      <p:graphicFrame>
        <p:nvGraphicFramePr>
          <p:cNvPr id="136198" name="Object 6"/>
          <p:cNvGraphicFramePr>
            <a:graphicFrameLocks noChangeAspect="1"/>
          </p:cNvGraphicFramePr>
          <p:nvPr/>
        </p:nvGraphicFramePr>
        <p:xfrm>
          <a:off x="2100263" y="5405438"/>
          <a:ext cx="4941887" cy="641350"/>
        </p:xfrm>
        <a:graphic>
          <a:graphicData uri="http://schemas.openxmlformats.org/presentationml/2006/ole">
            <p:oleObj spid="_x0000_s136198" name="Equation" r:id="rId5" imgW="1955520" imgH="253800" progId="">
              <p:embed/>
            </p:oleObj>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685800" y="381000"/>
            <a:ext cx="7772400" cy="838200"/>
          </a:xfrm>
        </p:spPr>
        <p:txBody>
          <a:bodyPr/>
          <a:lstStyle/>
          <a:p>
            <a:r>
              <a:rPr lang="en-US" sz="3600"/>
              <a:t>Surface complexation equations</a:t>
            </a:r>
          </a:p>
        </p:txBody>
      </p:sp>
      <p:graphicFrame>
        <p:nvGraphicFramePr>
          <p:cNvPr id="238592" name="Object 0"/>
          <p:cNvGraphicFramePr>
            <a:graphicFrameLocks noChangeAspect="1"/>
          </p:cNvGraphicFramePr>
          <p:nvPr/>
        </p:nvGraphicFramePr>
        <p:xfrm>
          <a:off x="5600700" y="2057400"/>
          <a:ext cx="2286000" cy="1289050"/>
        </p:xfrm>
        <a:graphic>
          <a:graphicData uri="http://schemas.openxmlformats.org/presentationml/2006/ole">
            <p:oleObj spid="_x0000_s238592" name="Equation" r:id="rId4" imgW="1396800" imgH="787320" progId="">
              <p:embed/>
            </p:oleObj>
          </a:graphicData>
        </a:graphic>
      </p:graphicFrame>
      <p:sp>
        <p:nvSpPr>
          <p:cNvPr id="137220" name="Text Box 4"/>
          <p:cNvSpPr txBox="1">
            <a:spLocks noChangeArrowheads="1"/>
          </p:cNvSpPr>
          <p:nvPr/>
        </p:nvSpPr>
        <p:spPr bwMode="auto">
          <a:xfrm>
            <a:off x="0" y="1371600"/>
            <a:ext cx="3717925" cy="457200"/>
          </a:xfrm>
          <a:prstGeom prst="rect">
            <a:avLst/>
          </a:prstGeom>
          <a:noFill/>
          <a:ln w="9525">
            <a:noFill/>
            <a:miter lim="800000"/>
            <a:headEnd/>
            <a:tailEnd/>
          </a:ln>
          <a:effectLst/>
        </p:spPr>
        <p:txBody>
          <a:bodyPr wrap="none">
            <a:spAutoFit/>
          </a:bodyPr>
          <a:lstStyle/>
          <a:p>
            <a:r>
              <a:rPr lang="en-US"/>
              <a:t>1</a:t>
            </a:r>
            <a:r>
              <a:rPr lang="en-US" baseline="30000"/>
              <a:t>st</a:t>
            </a:r>
            <a:r>
              <a:rPr lang="en-US"/>
              <a:t> deprotonation reaction:</a:t>
            </a:r>
          </a:p>
        </p:txBody>
      </p:sp>
      <p:graphicFrame>
        <p:nvGraphicFramePr>
          <p:cNvPr id="238593" name="Object 1"/>
          <p:cNvGraphicFramePr>
            <a:graphicFrameLocks noChangeAspect="1"/>
          </p:cNvGraphicFramePr>
          <p:nvPr/>
        </p:nvGraphicFramePr>
        <p:xfrm>
          <a:off x="533400" y="1981200"/>
          <a:ext cx="2514600" cy="1289050"/>
        </p:xfrm>
        <a:graphic>
          <a:graphicData uri="http://schemas.openxmlformats.org/presentationml/2006/ole">
            <p:oleObj spid="_x0000_s238593" name="Equation" r:id="rId5" imgW="1536480" imgH="787320" progId="">
              <p:embed/>
            </p:oleObj>
          </a:graphicData>
        </a:graphic>
      </p:graphicFrame>
      <p:sp>
        <p:nvSpPr>
          <p:cNvPr id="137222" name="Text Box 6"/>
          <p:cNvSpPr txBox="1">
            <a:spLocks noChangeArrowheads="1"/>
          </p:cNvSpPr>
          <p:nvPr/>
        </p:nvSpPr>
        <p:spPr bwMode="auto">
          <a:xfrm>
            <a:off x="4572000" y="1371600"/>
            <a:ext cx="3784600" cy="457200"/>
          </a:xfrm>
          <a:prstGeom prst="rect">
            <a:avLst/>
          </a:prstGeom>
          <a:noFill/>
          <a:ln w="9525">
            <a:noFill/>
            <a:miter lim="800000"/>
            <a:headEnd/>
            <a:tailEnd/>
          </a:ln>
          <a:effectLst/>
        </p:spPr>
        <p:txBody>
          <a:bodyPr wrap="none">
            <a:spAutoFit/>
          </a:bodyPr>
          <a:lstStyle/>
          <a:p>
            <a:r>
              <a:rPr lang="en-US"/>
              <a:t>2</a:t>
            </a:r>
            <a:r>
              <a:rPr lang="en-US" baseline="30000"/>
              <a:t>nd</a:t>
            </a:r>
            <a:r>
              <a:rPr lang="en-US"/>
              <a:t> deprotonation reaction:</a:t>
            </a:r>
          </a:p>
        </p:txBody>
      </p:sp>
      <p:sp>
        <p:nvSpPr>
          <p:cNvPr id="137223" name="Text Box 7"/>
          <p:cNvSpPr txBox="1">
            <a:spLocks noChangeArrowheads="1"/>
          </p:cNvSpPr>
          <p:nvPr/>
        </p:nvSpPr>
        <p:spPr bwMode="auto">
          <a:xfrm>
            <a:off x="2057400" y="3733800"/>
            <a:ext cx="4098925" cy="457200"/>
          </a:xfrm>
          <a:prstGeom prst="rect">
            <a:avLst/>
          </a:prstGeom>
          <a:noFill/>
          <a:ln w="9525">
            <a:noFill/>
            <a:miter lim="800000"/>
            <a:headEnd/>
            <a:tailEnd/>
          </a:ln>
          <a:effectLst/>
        </p:spPr>
        <p:txBody>
          <a:bodyPr wrap="none">
            <a:spAutoFit/>
          </a:bodyPr>
          <a:lstStyle/>
          <a:p>
            <a:r>
              <a:rPr lang="en-US"/>
              <a:t>divalent cation complexation:</a:t>
            </a:r>
          </a:p>
        </p:txBody>
      </p:sp>
      <p:graphicFrame>
        <p:nvGraphicFramePr>
          <p:cNvPr id="238594" name="Object 2"/>
          <p:cNvGraphicFramePr>
            <a:graphicFrameLocks noChangeAspect="1"/>
          </p:cNvGraphicFramePr>
          <p:nvPr/>
        </p:nvGraphicFramePr>
        <p:xfrm>
          <a:off x="2362200" y="4267200"/>
          <a:ext cx="3200400" cy="1289050"/>
        </p:xfrm>
        <a:graphic>
          <a:graphicData uri="http://schemas.openxmlformats.org/presentationml/2006/ole">
            <p:oleObj spid="_x0000_s238594" name="Equation" r:id="rId6" imgW="1955520" imgH="787320" progId="">
              <p:embed/>
            </p:oleObj>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ext Box 2"/>
          <p:cNvSpPr txBox="1">
            <a:spLocks noChangeArrowheads="1"/>
          </p:cNvSpPr>
          <p:nvPr/>
        </p:nvSpPr>
        <p:spPr bwMode="auto">
          <a:xfrm>
            <a:off x="533400" y="685800"/>
            <a:ext cx="3522663" cy="457200"/>
          </a:xfrm>
          <a:prstGeom prst="rect">
            <a:avLst/>
          </a:prstGeom>
          <a:noFill/>
          <a:ln w="9525">
            <a:noFill/>
            <a:miter lim="800000"/>
            <a:headEnd/>
            <a:tailEnd/>
          </a:ln>
          <a:effectLst/>
        </p:spPr>
        <p:txBody>
          <a:bodyPr wrap="none">
            <a:spAutoFit/>
          </a:bodyPr>
          <a:lstStyle/>
          <a:p>
            <a:r>
              <a:rPr lang="en-US"/>
              <a:t>For all surface reactions:</a:t>
            </a:r>
          </a:p>
        </p:txBody>
      </p:sp>
      <p:graphicFrame>
        <p:nvGraphicFramePr>
          <p:cNvPr id="138243" name="Object 3"/>
          <p:cNvGraphicFramePr>
            <a:graphicFrameLocks noChangeAspect="1"/>
          </p:cNvGraphicFramePr>
          <p:nvPr/>
        </p:nvGraphicFramePr>
        <p:xfrm>
          <a:off x="565150" y="1225550"/>
          <a:ext cx="4967288" cy="1122363"/>
        </p:xfrm>
        <a:graphic>
          <a:graphicData uri="http://schemas.openxmlformats.org/presentationml/2006/ole">
            <p:oleObj spid="_x0000_s138243" name="Equation" r:id="rId4" imgW="3035160" imgH="685800" progId="">
              <p:embed/>
            </p:oleObj>
          </a:graphicData>
        </a:graphic>
      </p:graphicFrame>
      <p:sp>
        <p:nvSpPr>
          <p:cNvPr id="138244" name="Text Box 4"/>
          <p:cNvSpPr txBox="1">
            <a:spLocks noChangeArrowheads="1"/>
          </p:cNvSpPr>
          <p:nvPr/>
        </p:nvSpPr>
        <p:spPr bwMode="auto">
          <a:xfrm>
            <a:off x="457200" y="2590800"/>
            <a:ext cx="8382000" cy="685800"/>
          </a:xfrm>
          <a:prstGeom prst="rect">
            <a:avLst/>
          </a:prstGeom>
          <a:noFill/>
          <a:ln w="9525">
            <a:noFill/>
            <a:miter lim="800000"/>
            <a:headEnd/>
            <a:tailEnd/>
          </a:ln>
          <a:effectLst/>
        </p:spPr>
        <p:txBody>
          <a:bodyPr/>
          <a:lstStyle/>
          <a:p>
            <a:r>
              <a:rPr lang="en-US" sz="2000"/>
              <a:t>where </a:t>
            </a:r>
            <a:r>
              <a:rPr lang="en-US" sz="2000">
                <a:latin typeface="Symbol" pitchFamily="18" charset="2"/>
              </a:rPr>
              <a:t>D</a:t>
            </a:r>
            <a:r>
              <a:rPr lang="en-US" sz="2000"/>
              <a:t>Z is the net change in the charge number of the surface species</a:t>
            </a:r>
          </a:p>
        </p:txBody>
      </p:sp>
      <p:sp>
        <p:nvSpPr>
          <p:cNvPr id="138245" name="Text Box 5"/>
          <p:cNvSpPr txBox="1">
            <a:spLocks noChangeArrowheads="1"/>
          </p:cNvSpPr>
          <p:nvPr/>
        </p:nvSpPr>
        <p:spPr bwMode="auto">
          <a:xfrm>
            <a:off x="304800" y="3429000"/>
            <a:ext cx="8001000" cy="762000"/>
          </a:xfrm>
          <a:prstGeom prst="rect">
            <a:avLst/>
          </a:prstGeom>
          <a:noFill/>
          <a:ln w="9525">
            <a:noFill/>
            <a:miter lim="800000"/>
            <a:headEnd/>
            <a:tailEnd/>
          </a:ln>
          <a:effectLst/>
        </p:spPr>
        <p:txBody>
          <a:bodyPr/>
          <a:lstStyle/>
          <a:p>
            <a:r>
              <a:rPr lang="en-US"/>
              <a:t>           is variable and represents the electrostatic work needed to transport species through the interfacial potential gradient.  The exponential factor basically is equivalent to an activity coefficient correction.</a:t>
            </a:r>
          </a:p>
          <a:p>
            <a:endParaRPr lang="en-US"/>
          </a:p>
          <a:p>
            <a:r>
              <a:rPr lang="en-US"/>
              <a:t>K</a:t>
            </a:r>
            <a:r>
              <a:rPr lang="en-US" baseline="30000"/>
              <a:t>int</a:t>
            </a:r>
            <a:r>
              <a:rPr lang="en-US"/>
              <a:t> strictly represents the chemical bonding reaction.</a:t>
            </a:r>
          </a:p>
        </p:txBody>
      </p:sp>
      <p:graphicFrame>
        <p:nvGraphicFramePr>
          <p:cNvPr id="138246" name="Object 6"/>
          <p:cNvGraphicFramePr>
            <a:graphicFrameLocks noChangeAspect="1"/>
          </p:cNvGraphicFramePr>
          <p:nvPr/>
        </p:nvGraphicFramePr>
        <p:xfrm>
          <a:off x="381000" y="3505200"/>
          <a:ext cx="914400" cy="414338"/>
        </p:xfrm>
        <a:graphic>
          <a:graphicData uri="http://schemas.openxmlformats.org/presentationml/2006/ole">
            <p:oleObj spid="_x0000_s138246" name="Equation" r:id="rId5" imgW="622080" imgH="241200" progId="">
              <p:embed/>
            </p:oleObj>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9" name="Text Box 5"/>
          <p:cNvSpPr txBox="1">
            <a:spLocks noChangeArrowheads="1"/>
          </p:cNvSpPr>
          <p:nvPr/>
        </p:nvSpPr>
        <p:spPr bwMode="auto">
          <a:xfrm>
            <a:off x="381000" y="1524000"/>
            <a:ext cx="8305800" cy="4473575"/>
          </a:xfrm>
          <a:prstGeom prst="rect">
            <a:avLst/>
          </a:prstGeom>
          <a:noFill/>
          <a:ln w="9525">
            <a:noFill/>
            <a:miter lim="800000"/>
            <a:headEnd/>
            <a:tailEnd/>
          </a:ln>
          <a:effectLst/>
        </p:spPr>
        <p:txBody>
          <a:bodyPr>
            <a:spAutoFit/>
          </a:bodyPr>
          <a:lstStyle/>
          <a:p>
            <a:pPr marL="457200" indent="-457200">
              <a:buFontTx/>
              <a:buAutoNum type="arabicParenR"/>
            </a:pPr>
            <a:r>
              <a:rPr lang="en-US" sz="2000"/>
              <a:t> </a:t>
            </a:r>
            <a:r>
              <a:rPr lang="en-US"/>
              <a:t>PHREEQC initially ignores electrostatic effects and solves the mass action and mass balance equations accounting for surface reactions, using the “intrinsic” thermodynamic constants</a:t>
            </a:r>
          </a:p>
          <a:p>
            <a:pPr marL="457200" indent="-457200">
              <a:buFontTx/>
              <a:buAutoNum type="arabicParenR"/>
            </a:pPr>
            <a:r>
              <a:rPr lang="en-US"/>
              <a:t>The estimated concentrations of surface species are used to calculate </a:t>
            </a:r>
            <a:r>
              <a:rPr lang="en-US">
                <a:latin typeface="Symbol" pitchFamily="18" charset="2"/>
              </a:rPr>
              <a:t>s</a:t>
            </a:r>
            <a:r>
              <a:rPr lang="en-US"/>
              <a:t>, the surface charge density</a:t>
            </a:r>
          </a:p>
          <a:p>
            <a:pPr marL="457200" indent="-457200">
              <a:buFontTx/>
              <a:buAutoNum type="arabicParenR"/>
            </a:pPr>
            <a:r>
              <a:rPr lang="en-US">
                <a:latin typeface="Symbol" pitchFamily="18" charset="2"/>
              </a:rPr>
              <a:t>s</a:t>
            </a:r>
            <a:r>
              <a:rPr lang="en-US"/>
              <a:t> is used to calculate the potential </a:t>
            </a:r>
            <a:r>
              <a:rPr lang="en-US">
                <a:latin typeface="Symbol" pitchFamily="18" charset="2"/>
              </a:rPr>
              <a:t>y</a:t>
            </a:r>
          </a:p>
          <a:p>
            <a:pPr marL="457200" indent="-457200">
              <a:buFontTx/>
              <a:buAutoNum type="arabicParenR"/>
            </a:pPr>
            <a:r>
              <a:rPr lang="en-US">
                <a:latin typeface="Symbol" pitchFamily="18" charset="2"/>
              </a:rPr>
              <a:t>y </a:t>
            </a:r>
            <a:r>
              <a:rPr lang="en-US"/>
              <a:t>is used to calculate the “apparent” thermodynamic constants</a:t>
            </a:r>
          </a:p>
          <a:p>
            <a:pPr marL="457200" indent="-457200">
              <a:buFontTx/>
              <a:buAutoNum type="arabicParenR"/>
            </a:pPr>
            <a:r>
              <a:rPr lang="en-US"/>
              <a:t>Steps 1-4 are repeated using “apparent” thermodynamic constants instead of intrinsic ones, until convergence is obtained</a:t>
            </a:r>
          </a:p>
        </p:txBody>
      </p:sp>
      <p:sp>
        <p:nvSpPr>
          <p:cNvPr id="139266" name="Rectangle 2"/>
          <p:cNvSpPr>
            <a:spLocks noGrp="1" noChangeArrowheads="1"/>
          </p:cNvSpPr>
          <p:nvPr>
            <p:ph type="ctrTitle"/>
          </p:nvPr>
        </p:nvSpPr>
        <p:spPr>
          <a:xfrm>
            <a:off x="0" y="304800"/>
            <a:ext cx="8763000" cy="838200"/>
          </a:xfrm>
        </p:spPr>
        <p:txBody>
          <a:bodyPr/>
          <a:lstStyle/>
          <a:p>
            <a:r>
              <a:rPr lang="en-US"/>
              <a:t>Surface Complexation Calcs. (#1)</a:t>
            </a:r>
          </a:p>
        </p:txBody>
      </p:sp>
      <p:sp>
        <p:nvSpPr>
          <p:cNvPr id="139268" name="Text Box 4"/>
          <p:cNvSpPr txBox="1">
            <a:spLocks noChangeArrowheads="1"/>
          </p:cNvSpPr>
          <p:nvPr/>
        </p:nvSpPr>
        <p:spPr bwMode="auto">
          <a:xfrm>
            <a:off x="1203325" y="1868488"/>
            <a:ext cx="7026275" cy="457200"/>
          </a:xfrm>
          <a:prstGeom prst="rect">
            <a:avLst/>
          </a:prstGeom>
          <a:noFill/>
          <a:ln w="9525">
            <a:noFill/>
            <a:miter lim="800000"/>
            <a:headEnd/>
            <a:tailEnd/>
          </a:ln>
          <a:effectLst/>
        </p:spPr>
        <p:txBody>
          <a:bodyPr>
            <a:spAutoFit/>
          </a:bodyPr>
          <a:lstStyle/>
          <a:p>
            <a:endParaRPr 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7" name="Text Box 5"/>
          <p:cNvSpPr txBox="1">
            <a:spLocks noChangeArrowheads="1"/>
          </p:cNvSpPr>
          <p:nvPr/>
        </p:nvSpPr>
        <p:spPr bwMode="auto">
          <a:xfrm>
            <a:off x="304800" y="1447800"/>
            <a:ext cx="8305800" cy="4838700"/>
          </a:xfrm>
          <a:prstGeom prst="rect">
            <a:avLst/>
          </a:prstGeom>
          <a:noFill/>
          <a:ln w="9525">
            <a:noFill/>
            <a:miter lim="800000"/>
            <a:headEnd/>
            <a:tailEnd/>
          </a:ln>
          <a:effectLst/>
        </p:spPr>
        <p:txBody>
          <a:bodyPr>
            <a:spAutoFit/>
          </a:bodyPr>
          <a:lstStyle/>
          <a:p>
            <a:pPr>
              <a:buSzPct val="125000"/>
              <a:buFontTx/>
              <a:buChar char="•"/>
            </a:pPr>
            <a:r>
              <a:rPr lang="en-US" sz="2000"/>
              <a:t> </a:t>
            </a:r>
            <a:r>
              <a:rPr lang="en-US"/>
              <a:t>PHREEQC uses 3 keywords to define exchange processes</a:t>
            </a:r>
          </a:p>
          <a:p>
            <a:pPr lvl="1">
              <a:buSzPct val="125000"/>
              <a:buFontTx/>
              <a:buChar char="–"/>
            </a:pPr>
            <a:r>
              <a:rPr lang="en-US"/>
              <a:t> SURFACE_MASTER_SPECIES (component data)</a:t>
            </a:r>
          </a:p>
          <a:p>
            <a:pPr lvl="1">
              <a:buSzPct val="125000"/>
              <a:buFontTx/>
              <a:buChar char="–"/>
            </a:pPr>
            <a:r>
              <a:rPr lang="en-US"/>
              <a:t> SURFACE_SPECIES (species thermo. data)</a:t>
            </a:r>
          </a:p>
          <a:p>
            <a:pPr lvl="1">
              <a:buSzPct val="125000"/>
              <a:buFontTx/>
              <a:buChar char="–"/>
            </a:pPr>
            <a:r>
              <a:rPr lang="en-US"/>
              <a:t> SURFACE</a:t>
            </a:r>
          </a:p>
          <a:p>
            <a:pPr lvl="1">
              <a:buSzPct val="125000"/>
              <a:buFontTx/>
              <a:buChar char="–"/>
            </a:pPr>
            <a:endParaRPr lang="en-US"/>
          </a:p>
          <a:p>
            <a:pPr>
              <a:buSzPct val="125000"/>
              <a:buFontTx/>
              <a:buChar char="•"/>
            </a:pPr>
            <a:r>
              <a:rPr lang="en-US"/>
              <a:t> First 2 are found in phreeqc.dat and wateq4f.dat (for hydrous ferrous oxide, HFO, with both weak and strong sorption sites; data from Dzombak &amp; Morel, 1990). Data can be modified in user-created input files.</a:t>
            </a:r>
          </a:p>
          <a:p>
            <a:pPr>
              <a:buSzPct val="125000"/>
              <a:buFontTx/>
              <a:buChar char="•"/>
            </a:pPr>
            <a:endParaRPr lang="en-US"/>
          </a:p>
          <a:p>
            <a:pPr>
              <a:buSzPct val="125000"/>
              <a:buFontTx/>
              <a:buChar char="•"/>
            </a:pPr>
            <a:r>
              <a:rPr lang="en-US"/>
              <a:t> Last is user-specified to define amount and composition of a “surface” phase.</a:t>
            </a:r>
          </a:p>
        </p:txBody>
      </p:sp>
      <p:sp>
        <p:nvSpPr>
          <p:cNvPr id="141314" name="Rectangle 2"/>
          <p:cNvSpPr>
            <a:spLocks noGrp="1" noChangeArrowheads="1"/>
          </p:cNvSpPr>
          <p:nvPr>
            <p:ph type="ctrTitle"/>
          </p:nvPr>
        </p:nvSpPr>
        <p:spPr>
          <a:xfrm>
            <a:off x="533400" y="304800"/>
            <a:ext cx="7772400" cy="914400"/>
          </a:xfrm>
        </p:spPr>
        <p:txBody>
          <a:bodyPr/>
          <a:lstStyle/>
          <a:p>
            <a:r>
              <a:rPr lang="en-US"/>
              <a:t>Surface Complexation (#2)</a:t>
            </a:r>
          </a:p>
        </p:txBody>
      </p:sp>
      <p:sp>
        <p:nvSpPr>
          <p:cNvPr id="141316" name="Text Box 4"/>
          <p:cNvSpPr txBox="1">
            <a:spLocks noChangeArrowheads="1"/>
          </p:cNvSpPr>
          <p:nvPr/>
        </p:nvSpPr>
        <p:spPr bwMode="auto">
          <a:xfrm>
            <a:off x="1203325" y="1868488"/>
            <a:ext cx="7026275" cy="457200"/>
          </a:xfrm>
          <a:prstGeom prst="rect">
            <a:avLst/>
          </a:prstGeom>
          <a:noFill/>
          <a:ln w="9525">
            <a:noFill/>
            <a:miter lim="800000"/>
            <a:headEnd/>
            <a:tailEnd/>
          </a:ln>
          <a:effectLst/>
        </p:spPr>
        <p:txBody>
          <a:bodyPr>
            <a:spAutoFit/>
          </a:bodyPr>
          <a:lstStyle/>
          <a:p>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8" name="Text Box 8"/>
          <p:cNvSpPr txBox="1">
            <a:spLocks noChangeArrowheads="1"/>
          </p:cNvSpPr>
          <p:nvPr/>
        </p:nvSpPr>
        <p:spPr bwMode="auto">
          <a:xfrm>
            <a:off x="304800" y="3733800"/>
            <a:ext cx="8305800" cy="396875"/>
          </a:xfrm>
          <a:prstGeom prst="rect">
            <a:avLst/>
          </a:prstGeom>
          <a:noFill/>
          <a:ln w="9525">
            <a:noFill/>
            <a:miter lim="800000"/>
            <a:headEnd/>
            <a:tailEnd/>
          </a:ln>
          <a:effectLst/>
        </p:spPr>
        <p:txBody>
          <a:bodyPr/>
          <a:lstStyle/>
          <a:p>
            <a:pPr marL="457200" indent="-457200">
              <a:buSzPct val="125000"/>
            </a:pPr>
            <a:r>
              <a:rPr lang="en-US" sz="2000"/>
              <a:t> Calculation options include: </a:t>
            </a:r>
          </a:p>
          <a:p>
            <a:pPr marL="914400" lvl="1" indent="-457200">
              <a:buFontTx/>
              <a:buAutoNum type="arabicParenR"/>
            </a:pPr>
            <a:r>
              <a:rPr lang="en-US" sz="2000"/>
              <a:t>calculating the diffuse layer composition with the “-diffuse_layer” option (which allows charge neutrality to be maintained in the solution); </a:t>
            </a:r>
          </a:p>
          <a:p>
            <a:pPr marL="914400" lvl="1" indent="-457200">
              <a:buFontTx/>
              <a:buAutoNum type="arabicParenR"/>
            </a:pPr>
            <a:r>
              <a:rPr lang="en-US" sz="2000"/>
              <a:t>ignoring electrostatic calculations with the “-no_edl” option</a:t>
            </a:r>
          </a:p>
        </p:txBody>
      </p:sp>
      <p:sp>
        <p:nvSpPr>
          <p:cNvPr id="143362" name="Rectangle 2"/>
          <p:cNvSpPr>
            <a:spLocks noGrp="1" noChangeArrowheads="1"/>
          </p:cNvSpPr>
          <p:nvPr>
            <p:ph type="ctrTitle"/>
          </p:nvPr>
        </p:nvSpPr>
        <p:spPr>
          <a:xfrm>
            <a:off x="609600" y="381000"/>
            <a:ext cx="7772400" cy="914400"/>
          </a:xfrm>
        </p:spPr>
        <p:txBody>
          <a:bodyPr/>
          <a:lstStyle/>
          <a:p>
            <a:r>
              <a:rPr lang="en-US"/>
              <a:t>Surface complexation (#3)</a:t>
            </a:r>
          </a:p>
        </p:txBody>
      </p:sp>
      <p:sp>
        <p:nvSpPr>
          <p:cNvPr id="143364" name="Text Box 4"/>
          <p:cNvSpPr txBox="1">
            <a:spLocks noChangeArrowheads="1"/>
          </p:cNvSpPr>
          <p:nvPr/>
        </p:nvSpPr>
        <p:spPr bwMode="auto">
          <a:xfrm>
            <a:off x="1203325" y="1868488"/>
            <a:ext cx="7026275" cy="457200"/>
          </a:xfrm>
          <a:prstGeom prst="rect">
            <a:avLst/>
          </a:prstGeom>
          <a:noFill/>
          <a:ln w="9525">
            <a:noFill/>
            <a:miter lim="800000"/>
            <a:headEnd/>
            <a:tailEnd/>
          </a:ln>
          <a:effectLst/>
        </p:spPr>
        <p:txBody>
          <a:bodyPr>
            <a:spAutoFit/>
          </a:bodyPr>
          <a:lstStyle/>
          <a:p>
            <a:endParaRPr lang="en-US"/>
          </a:p>
        </p:txBody>
      </p:sp>
      <p:sp>
        <p:nvSpPr>
          <p:cNvPr id="143366" name="Text Box 6"/>
          <p:cNvSpPr txBox="1">
            <a:spLocks noChangeArrowheads="1"/>
          </p:cNvSpPr>
          <p:nvPr/>
        </p:nvSpPr>
        <p:spPr bwMode="auto">
          <a:xfrm>
            <a:off x="152400" y="1752600"/>
            <a:ext cx="8991600" cy="946150"/>
          </a:xfrm>
          <a:prstGeom prst="rect">
            <a:avLst/>
          </a:prstGeom>
          <a:noFill/>
          <a:ln w="9525">
            <a:noFill/>
            <a:miter lim="800000"/>
            <a:headEnd/>
            <a:tailEnd/>
          </a:ln>
          <a:effectLst/>
        </p:spPr>
        <p:txBody>
          <a:bodyPr>
            <a:spAutoFit/>
          </a:bodyPr>
          <a:lstStyle/>
          <a:p>
            <a:r>
              <a:rPr lang="en-US" sz="2000"/>
              <a:t> </a:t>
            </a:r>
            <a:r>
              <a:rPr lang="en-US" sz="1800"/>
              <a:t>PHREEQC “speciates” the surface, determining the “surface species” either:</a:t>
            </a:r>
          </a:p>
          <a:p>
            <a:pPr lvl="1"/>
            <a:r>
              <a:rPr lang="en-US" sz="1800"/>
              <a:t>1) adjusting surface concentrations in response to a fixed aqueous composition or </a:t>
            </a:r>
          </a:p>
          <a:p>
            <a:pPr lvl="1"/>
            <a:r>
              <a:rPr lang="en-US" sz="1800"/>
              <a:t>2) adjusting both surface and aqueous compositions</a:t>
            </a:r>
          </a:p>
        </p:txBody>
      </p:sp>
      <p:sp>
        <p:nvSpPr>
          <p:cNvPr id="143367" name="Text Box 7"/>
          <p:cNvSpPr txBox="1">
            <a:spLocks noChangeArrowheads="1"/>
          </p:cNvSpPr>
          <p:nvPr/>
        </p:nvSpPr>
        <p:spPr bwMode="auto">
          <a:xfrm>
            <a:off x="381000" y="5791200"/>
            <a:ext cx="8305800" cy="701675"/>
          </a:xfrm>
          <a:prstGeom prst="rect">
            <a:avLst/>
          </a:prstGeom>
          <a:noFill/>
          <a:ln w="9525">
            <a:noFill/>
            <a:miter lim="800000"/>
            <a:headEnd/>
            <a:tailEnd/>
          </a:ln>
          <a:effectLst/>
        </p:spPr>
        <p:txBody>
          <a:bodyPr>
            <a:spAutoFit/>
          </a:bodyPr>
          <a:lstStyle/>
          <a:p>
            <a:pPr>
              <a:buSzPct val="125000"/>
            </a:pPr>
            <a:r>
              <a:rPr lang="en-US" sz="2000"/>
              <a:t> “SAVE” and “USE” keywords can be applied to “SURFACE” phase compositions.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609600" y="381000"/>
            <a:ext cx="7772400" cy="762000"/>
          </a:xfrm>
        </p:spPr>
        <p:txBody>
          <a:bodyPr/>
          <a:lstStyle/>
          <a:p>
            <a:r>
              <a:rPr lang="en-US" sz="3600"/>
              <a:t>Sorption parameters for HFO</a:t>
            </a:r>
            <a:br>
              <a:rPr lang="en-US" sz="3600"/>
            </a:br>
            <a:r>
              <a:rPr lang="en-US" sz="2000"/>
              <a:t>(from Dzombak &amp;  Morel, 1990)</a:t>
            </a:r>
          </a:p>
        </p:txBody>
      </p:sp>
      <p:sp>
        <p:nvSpPr>
          <p:cNvPr id="147459" name="Text Box 3"/>
          <p:cNvSpPr txBox="1">
            <a:spLocks noChangeArrowheads="1"/>
          </p:cNvSpPr>
          <p:nvPr/>
        </p:nvSpPr>
        <p:spPr bwMode="auto">
          <a:xfrm>
            <a:off x="0" y="1600200"/>
            <a:ext cx="9144000" cy="4968875"/>
          </a:xfrm>
          <a:prstGeom prst="rect">
            <a:avLst/>
          </a:prstGeom>
          <a:noFill/>
          <a:ln w="9525">
            <a:noFill/>
            <a:miter lim="800000"/>
            <a:headEnd/>
            <a:tailEnd/>
          </a:ln>
          <a:effectLst/>
        </p:spPr>
        <p:txBody>
          <a:bodyPr>
            <a:spAutoFit/>
          </a:bodyPr>
          <a:lstStyle/>
          <a:p>
            <a:r>
              <a:rPr lang="en-US" sz="2000"/>
              <a:t>HFO Specific surface area: 600m</a:t>
            </a:r>
            <a:r>
              <a:rPr lang="en-US" sz="2000" baseline="30000"/>
              <a:t>2</a:t>
            </a:r>
            <a:r>
              <a:rPr lang="en-US" sz="2000"/>
              <a:t>/g (range: 200-840)</a:t>
            </a:r>
          </a:p>
          <a:p>
            <a:endParaRPr lang="en-US" sz="2000"/>
          </a:p>
          <a:p>
            <a:r>
              <a:rPr lang="en-US" sz="2000"/>
              <a:t>Site density for type 2 sites (weak): 0.2 mol/mol Fe (range 0.1-0.3)</a:t>
            </a:r>
          </a:p>
          <a:p>
            <a:r>
              <a:rPr lang="en-US" sz="2000"/>
              <a:t>Type 2 sites apply to sorption of protons, cations and anions</a:t>
            </a:r>
          </a:p>
          <a:p>
            <a:endParaRPr lang="en-US" sz="2000"/>
          </a:p>
          <a:p>
            <a:r>
              <a:rPr lang="en-US" sz="2000"/>
              <a:t>Site density for type 1 sites (strong): 0.005 mol/mol Fe (range 0.001-0.01)</a:t>
            </a:r>
          </a:p>
          <a:p>
            <a:r>
              <a:rPr lang="en-US" sz="2000"/>
              <a:t>Type 1 sites account for a smaller set of high-affinity cation binding sites.</a:t>
            </a:r>
          </a:p>
          <a:p>
            <a:endParaRPr lang="en-US" sz="2000"/>
          </a:p>
          <a:p>
            <a:r>
              <a:rPr lang="en-US" sz="2000"/>
              <a:t>Dzombak &amp;Morel assume HFO to be Fe</a:t>
            </a:r>
            <a:r>
              <a:rPr lang="en-US" sz="2000" baseline="-25000"/>
              <a:t>2</a:t>
            </a:r>
            <a:r>
              <a:rPr lang="en-US" sz="2000"/>
              <a:t>O</a:t>
            </a:r>
            <a:r>
              <a:rPr lang="en-US" sz="2000" baseline="-25000"/>
              <a:t>3</a:t>
            </a:r>
            <a:r>
              <a:rPr lang="en-US" sz="2000"/>
              <a:t>.H</a:t>
            </a:r>
            <a:r>
              <a:rPr lang="en-US" sz="2000" baseline="-25000"/>
              <a:t>2</a:t>
            </a:r>
            <a:r>
              <a:rPr lang="en-US" sz="2000"/>
              <a:t>O, i.e. 89g HFO/mol Fe</a:t>
            </a:r>
          </a:p>
          <a:p>
            <a:endParaRPr lang="en-US" sz="2000"/>
          </a:p>
          <a:p>
            <a:endParaRPr lang="en-US" sz="2000"/>
          </a:p>
          <a:p>
            <a:endParaRPr lang="en-US" sz="2000"/>
          </a:p>
          <a:p>
            <a:r>
              <a:rPr lang="en-US" sz="2000" b="1"/>
              <a:t>Note:</a:t>
            </a:r>
            <a:r>
              <a:rPr lang="en-US" sz="2000"/>
              <a:t> the above values apply to HFO only, an amorphous solid.  With significant aging, HFO transforms to goethite (</a:t>
            </a:r>
            <a:r>
              <a:rPr lang="en-US" sz="2000">
                <a:latin typeface="Symbol" pitchFamily="18" charset="2"/>
              </a:rPr>
              <a:t>a</a:t>
            </a:r>
            <a:r>
              <a:rPr lang="en-US" sz="2000"/>
              <a:t>-FeOOH), a crystalline oxide with lower and less reactive surface area.  2-10% goethite appears in HFO after 12-15 days of aging.</a:t>
            </a:r>
            <a:endParaRPr lang="en-US" sz="2000" b="1"/>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p:cNvPicPr>
            <a:picLocks noChangeAspect="1" noChangeArrowheads="1"/>
          </p:cNvPicPr>
          <p:nvPr/>
        </p:nvPicPr>
        <p:blipFill>
          <a:blip r:embed="rId3" cstate="print"/>
          <a:srcRect/>
          <a:stretch>
            <a:fillRect/>
          </a:stretch>
        </p:blipFill>
        <p:spPr bwMode="auto">
          <a:xfrm>
            <a:off x="1608138" y="993775"/>
            <a:ext cx="5927725" cy="4868863"/>
          </a:xfrm>
          <a:prstGeom prst="rect">
            <a:avLst/>
          </a:prstGeom>
          <a:noFill/>
          <a:ln w="9525">
            <a:noFill/>
            <a:miter lim="800000"/>
            <a:headEnd/>
            <a:tailEnd/>
          </a:ln>
          <a:effectLst/>
        </p:spPr>
      </p:pic>
      <p:sp>
        <p:nvSpPr>
          <p:cNvPr id="131075" name="Text Box 3"/>
          <p:cNvSpPr txBox="1">
            <a:spLocks noChangeArrowheads="1"/>
          </p:cNvSpPr>
          <p:nvPr/>
        </p:nvSpPr>
        <p:spPr bwMode="auto">
          <a:xfrm>
            <a:off x="1655763" y="457200"/>
            <a:ext cx="5830887" cy="457200"/>
          </a:xfrm>
          <a:prstGeom prst="rect">
            <a:avLst/>
          </a:prstGeom>
          <a:noFill/>
          <a:ln w="9525">
            <a:noFill/>
            <a:miter lim="800000"/>
            <a:headEnd/>
            <a:tailEnd/>
          </a:ln>
          <a:effectLst/>
        </p:spPr>
        <p:txBody>
          <a:bodyPr wrap="none">
            <a:spAutoFit/>
          </a:bodyPr>
          <a:lstStyle/>
          <a:p>
            <a:r>
              <a:rPr lang="en-US"/>
              <a:t>Successful application of a DDLSC model</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2"/>
          <p:cNvPicPr>
            <a:picLocks noChangeAspect="1" noChangeArrowheads="1"/>
          </p:cNvPicPr>
          <p:nvPr/>
        </p:nvPicPr>
        <p:blipFill>
          <a:blip r:embed="rId3" cstate="print"/>
          <a:srcRect/>
          <a:stretch>
            <a:fillRect/>
          </a:stretch>
        </p:blipFill>
        <p:spPr bwMode="auto">
          <a:xfrm>
            <a:off x="1001713" y="1268413"/>
            <a:ext cx="7140575" cy="4321175"/>
          </a:xfrm>
          <a:prstGeom prst="rect">
            <a:avLst/>
          </a:prstGeom>
          <a:noFill/>
          <a:ln w="9525">
            <a:noFill/>
            <a:miter lim="800000"/>
            <a:headEnd/>
            <a:tailEnd/>
          </a:ln>
          <a:effectLst/>
        </p:spPr>
      </p:pic>
      <p:sp>
        <p:nvSpPr>
          <p:cNvPr id="132099" name="Text Box 3"/>
          <p:cNvSpPr txBox="1">
            <a:spLocks noChangeArrowheads="1"/>
          </p:cNvSpPr>
          <p:nvPr/>
        </p:nvSpPr>
        <p:spPr bwMode="auto">
          <a:xfrm>
            <a:off x="1295400" y="533400"/>
            <a:ext cx="7100888" cy="457200"/>
          </a:xfrm>
          <a:prstGeom prst="rect">
            <a:avLst/>
          </a:prstGeom>
          <a:noFill/>
          <a:ln w="9525">
            <a:noFill/>
            <a:miter lim="800000"/>
            <a:headEnd/>
            <a:tailEnd/>
          </a:ln>
          <a:effectLst/>
        </p:spPr>
        <p:txBody>
          <a:bodyPr wrap="none">
            <a:spAutoFit/>
          </a:bodyPr>
          <a:lstStyle/>
          <a:p>
            <a:r>
              <a:rPr lang="en-US"/>
              <a:t>Successful application of DDLSC &amp; DTLSC models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0" name="Text Box 4"/>
          <p:cNvSpPr txBox="1">
            <a:spLocks noChangeArrowheads="1"/>
          </p:cNvSpPr>
          <p:nvPr/>
        </p:nvSpPr>
        <p:spPr bwMode="auto">
          <a:xfrm>
            <a:off x="228600" y="381000"/>
            <a:ext cx="3921125" cy="519113"/>
          </a:xfrm>
          <a:prstGeom prst="rect">
            <a:avLst/>
          </a:prstGeom>
          <a:noFill/>
          <a:ln w="9525">
            <a:noFill/>
            <a:miter lim="800000"/>
            <a:headEnd/>
            <a:tailEnd/>
          </a:ln>
          <a:effectLst/>
        </p:spPr>
        <p:txBody>
          <a:bodyPr wrap="none">
            <a:spAutoFit/>
          </a:bodyPr>
          <a:lstStyle/>
          <a:p>
            <a:r>
              <a:rPr lang="en-US" sz="2800" b="1"/>
              <a:t>Langmuir Adsorption:</a:t>
            </a:r>
          </a:p>
        </p:txBody>
      </p:sp>
      <p:graphicFrame>
        <p:nvGraphicFramePr>
          <p:cNvPr id="152581" name="Object 5"/>
          <p:cNvGraphicFramePr>
            <a:graphicFrameLocks noChangeAspect="1"/>
          </p:cNvGraphicFramePr>
          <p:nvPr/>
        </p:nvGraphicFramePr>
        <p:xfrm>
          <a:off x="990600" y="1219200"/>
          <a:ext cx="1717675" cy="1101725"/>
        </p:xfrm>
        <a:graphic>
          <a:graphicData uri="http://schemas.openxmlformats.org/presentationml/2006/ole">
            <p:oleObj spid="_x0000_s152581" name="Equation" r:id="rId4" imgW="672840" imgH="431640" progId="">
              <p:embed/>
            </p:oleObj>
          </a:graphicData>
        </a:graphic>
      </p:graphicFrame>
      <p:sp>
        <p:nvSpPr>
          <p:cNvPr id="152583" name="Text Box 7"/>
          <p:cNvSpPr txBox="1">
            <a:spLocks noChangeArrowheads="1"/>
          </p:cNvSpPr>
          <p:nvPr/>
        </p:nvSpPr>
        <p:spPr bwMode="auto">
          <a:xfrm>
            <a:off x="304800" y="2516188"/>
            <a:ext cx="8839200" cy="912812"/>
          </a:xfrm>
          <a:prstGeom prst="rect">
            <a:avLst/>
          </a:prstGeom>
          <a:noFill/>
          <a:ln w="9525">
            <a:noFill/>
            <a:miter lim="800000"/>
            <a:headEnd/>
            <a:tailEnd/>
          </a:ln>
          <a:effectLst/>
        </p:spPr>
        <p:txBody>
          <a:bodyPr/>
          <a:lstStyle/>
          <a:p>
            <a:r>
              <a:rPr lang="en-US" sz="2000"/>
              <a:t>where b and K</a:t>
            </a:r>
            <a:r>
              <a:rPr lang="en-US" sz="2000" baseline="-25000"/>
              <a:t>c</a:t>
            </a:r>
            <a:r>
              <a:rPr lang="en-US" sz="2000"/>
              <a:t> are adjustable parameters; b represents a </a:t>
            </a:r>
            <a:r>
              <a:rPr lang="en-US" sz="2000" b="1"/>
              <a:t>finite</a:t>
            </a:r>
            <a:r>
              <a:rPr lang="en-US" sz="2000"/>
              <a:t> sorption capacity, K</a:t>
            </a:r>
            <a:r>
              <a:rPr lang="en-US" sz="2000" baseline="-25000"/>
              <a:t>c</a:t>
            </a:r>
            <a:r>
              <a:rPr lang="en-US" sz="2000"/>
              <a:t> is an equilibrium constant describing the strength of the sorption, i.e. the </a:t>
            </a:r>
            <a:r>
              <a:rPr lang="en-US" sz="2000" b="1"/>
              <a:t>affinity</a:t>
            </a:r>
            <a:r>
              <a:rPr lang="en-US" sz="2000"/>
              <a:t> of an aqueous ion for a surface.</a:t>
            </a:r>
          </a:p>
        </p:txBody>
      </p:sp>
      <p:sp>
        <p:nvSpPr>
          <p:cNvPr id="152584" name="Text Box 8"/>
          <p:cNvSpPr txBox="1">
            <a:spLocks noChangeArrowheads="1"/>
          </p:cNvSpPr>
          <p:nvPr/>
        </p:nvSpPr>
        <p:spPr bwMode="auto">
          <a:xfrm>
            <a:off x="328613" y="4953000"/>
            <a:ext cx="8486775" cy="1187450"/>
          </a:xfrm>
          <a:prstGeom prst="rect">
            <a:avLst/>
          </a:prstGeom>
          <a:noFill/>
          <a:ln w="9525">
            <a:noFill/>
            <a:miter lim="800000"/>
            <a:headEnd/>
            <a:tailEnd/>
          </a:ln>
          <a:effectLst/>
        </p:spPr>
        <p:txBody>
          <a:bodyPr wrap="none">
            <a:spAutoFit/>
          </a:bodyPr>
          <a:lstStyle/>
          <a:p>
            <a:pPr marL="457200" indent="-457200"/>
            <a:r>
              <a:rPr lang="en-US" b="1"/>
              <a:t>Assumptions:</a:t>
            </a:r>
          </a:p>
          <a:p>
            <a:pPr marL="914400" lvl="1" indent="-457200">
              <a:buFontTx/>
              <a:buAutoNum type="arabicParenR"/>
            </a:pPr>
            <a:r>
              <a:rPr lang="en-US"/>
              <a:t>Fixed number of sorption sites of equal affinity</a:t>
            </a:r>
          </a:p>
          <a:p>
            <a:pPr marL="914400" lvl="1" indent="-457200">
              <a:buFontTx/>
              <a:buAutoNum type="arabicParenR"/>
            </a:pPr>
            <a:r>
              <a:rPr lang="en-US"/>
              <a:t>Ignores speciation, pH, competing ions, redox states…</a:t>
            </a:r>
          </a:p>
        </p:txBody>
      </p:sp>
      <p:sp>
        <p:nvSpPr>
          <p:cNvPr id="152586" name="Text Box 10"/>
          <p:cNvSpPr txBox="1">
            <a:spLocks noChangeArrowheads="1"/>
          </p:cNvSpPr>
          <p:nvPr/>
        </p:nvSpPr>
        <p:spPr bwMode="auto">
          <a:xfrm>
            <a:off x="4038600" y="1143000"/>
            <a:ext cx="3182938" cy="1187450"/>
          </a:xfrm>
          <a:prstGeom prst="rect">
            <a:avLst/>
          </a:prstGeom>
          <a:noFill/>
          <a:ln w="9525">
            <a:noFill/>
            <a:miter lim="800000"/>
            <a:headEnd/>
            <a:tailEnd/>
          </a:ln>
          <a:effectLst/>
        </p:spPr>
        <p:txBody>
          <a:bodyPr wrap="none">
            <a:spAutoFit/>
          </a:bodyPr>
          <a:lstStyle/>
          <a:p>
            <a:pPr marL="457200" indent="-457200"/>
            <a:r>
              <a:rPr lang="en-US"/>
              <a:t>At the limits:</a:t>
            </a:r>
          </a:p>
          <a:p>
            <a:pPr marL="914400" lvl="1" indent="-457200"/>
            <a:r>
              <a:rPr lang="en-US"/>
              <a:t>K</a:t>
            </a:r>
            <a:r>
              <a:rPr lang="en-US" baseline="-25000"/>
              <a:t>c</a:t>
            </a:r>
            <a:r>
              <a:rPr lang="en-US"/>
              <a:t> &gt;&gt; 1 </a:t>
            </a:r>
            <a:r>
              <a:rPr lang="en-US">
                <a:sym typeface="Symbol" pitchFamily="18" charset="2"/>
              </a:rPr>
              <a:t> q = b </a:t>
            </a:r>
          </a:p>
          <a:p>
            <a:pPr marL="914400" lvl="1" indent="-457200"/>
            <a:r>
              <a:rPr lang="en-US"/>
              <a:t>K</a:t>
            </a:r>
            <a:r>
              <a:rPr lang="en-US" baseline="-25000"/>
              <a:t>c</a:t>
            </a:r>
            <a:r>
              <a:rPr lang="en-US"/>
              <a:t> &lt;&lt; 1 </a:t>
            </a:r>
            <a:r>
              <a:rPr lang="en-US">
                <a:sym typeface="Symbol" pitchFamily="18" charset="2"/>
              </a:rPr>
              <a:t> q = b </a:t>
            </a:r>
            <a:r>
              <a:rPr lang="en-US"/>
              <a:t>K</a:t>
            </a:r>
            <a:r>
              <a:rPr lang="en-US" baseline="-25000"/>
              <a:t>c</a:t>
            </a:r>
          </a:p>
        </p:txBody>
      </p:sp>
      <p:sp>
        <p:nvSpPr>
          <p:cNvPr id="152587" name="Text Box 11"/>
          <p:cNvSpPr txBox="1">
            <a:spLocks noChangeArrowheads="1"/>
          </p:cNvSpPr>
          <p:nvPr/>
        </p:nvSpPr>
        <p:spPr bwMode="auto">
          <a:xfrm>
            <a:off x="304800" y="3886200"/>
            <a:ext cx="8474075" cy="723900"/>
          </a:xfrm>
          <a:prstGeom prst="rect">
            <a:avLst/>
          </a:prstGeom>
          <a:noFill/>
          <a:ln w="9525">
            <a:noFill/>
            <a:miter lim="800000"/>
            <a:headEnd/>
            <a:tailEnd/>
          </a:ln>
          <a:effectLst/>
        </p:spPr>
        <p:txBody>
          <a:bodyPr/>
          <a:lstStyle/>
          <a:p>
            <a:r>
              <a:rPr lang="en-US" b="1"/>
              <a:t>Advantages: </a:t>
            </a:r>
            <a:r>
              <a:rPr lang="en-US"/>
              <a:t>Provides better fits, still simple, accounts for sorption maximum</a:t>
            </a:r>
            <a:endParaRPr lang="en-US" b="1"/>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ext Box 2"/>
          <p:cNvSpPr txBox="1">
            <a:spLocks noChangeArrowheads="1"/>
          </p:cNvSpPr>
          <p:nvPr/>
        </p:nvSpPr>
        <p:spPr bwMode="auto">
          <a:xfrm>
            <a:off x="2057400" y="0"/>
            <a:ext cx="5029200" cy="641350"/>
          </a:xfrm>
          <a:prstGeom prst="rect">
            <a:avLst/>
          </a:prstGeom>
          <a:noFill/>
          <a:ln w="9525">
            <a:noFill/>
            <a:miter lim="800000"/>
            <a:headEnd/>
            <a:tailEnd/>
          </a:ln>
          <a:effectLst/>
        </p:spPr>
        <p:txBody>
          <a:bodyPr>
            <a:spAutoFit/>
          </a:bodyPr>
          <a:lstStyle/>
          <a:p>
            <a:pPr>
              <a:spcBef>
                <a:spcPct val="50000"/>
              </a:spcBef>
            </a:pPr>
            <a:r>
              <a:rPr lang="en-US" sz="3600">
                <a:solidFill>
                  <a:schemeClr val="accent2"/>
                </a:solidFill>
              </a:rPr>
              <a:t>Sorption Exercise (S3)</a:t>
            </a:r>
          </a:p>
        </p:txBody>
      </p:sp>
      <p:sp>
        <p:nvSpPr>
          <p:cNvPr id="158723" name="Text Box 3"/>
          <p:cNvSpPr txBox="1">
            <a:spLocks noChangeArrowheads="1"/>
          </p:cNvSpPr>
          <p:nvPr/>
        </p:nvSpPr>
        <p:spPr bwMode="auto">
          <a:xfrm>
            <a:off x="228600" y="1066800"/>
            <a:ext cx="8686800" cy="5638800"/>
          </a:xfrm>
          <a:prstGeom prst="rect">
            <a:avLst/>
          </a:prstGeom>
          <a:noFill/>
          <a:ln w="9525">
            <a:noFill/>
            <a:miter lim="800000"/>
            <a:headEnd/>
            <a:tailEnd/>
          </a:ln>
          <a:effectLst/>
        </p:spPr>
        <p:txBody>
          <a:bodyPr/>
          <a:lstStyle/>
          <a:p>
            <a:pPr marL="457200" indent="-457200">
              <a:buFontTx/>
              <a:buAutoNum type="arabicParenR"/>
            </a:pPr>
            <a:r>
              <a:rPr lang="en-US"/>
              <a:t>You may modify the PHREEQC input file created in exercise S2. Please reset the default database to WATEQ4F.DAT, because there are no Pitzer data for As.</a:t>
            </a:r>
          </a:p>
          <a:p>
            <a:pPr marL="457200" indent="-457200">
              <a:buFontTx/>
              <a:buAutoNum type="arabicParenR"/>
            </a:pPr>
            <a:endParaRPr lang="en-US"/>
          </a:p>
          <a:p>
            <a:pPr marL="457200" indent="-457200">
              <a:buFontTx/>
              <a:buAutoNum type="arabicParenR"/>
            </a:pPr>
            <a:r>
              <a:rPr lang="en-US"/>
              <a:t>In a </a:t>
            </a:r>
            <a:r>
              <a:rPr lang="en-US" b="1"/>
              <a:t>first</a:t>
            </a:r>
            <a:r>
              <a:rPr lang="en-US"/>
              <a:t> simulation, equilibrate the OK brine with 0.1 moles calcite &amp; 1.6 moles Dolomite.  Save the resulting solution as solution 1. </a:t>
            </a:r>
          </a:p>
          <a:p>
            <a:pPr marL="457200" indent="-457200">
              <a:buFontTx/>
              <a:buAutoNum type="arabicParenR"/>
            </a:pPr>
            <a:endParaRPr lang="en-US"/>
          </a:p>
          <a:p>
            <a:pPr marL="457200" indent="-457200">
              <a:buFontTx/>
              <a:buAutoNum type="arabicParenR"/>
            </a:pPr>
            <a:r>
              <a:rPr lang="en-US"/>
              <a:t>In a </a:t>
            </a:r>
            <a:r>
              <a:rPr lang="en-US" b="1"/>
              <a:t>second</a:t>
            </a:r>
            <a:r>
              <a:rPr lang="en-US"/>
              <a:t> simulation, equilibrate 1 mol of an EXCHANGE surface (with initially undefined composition) with solution 1.  Also, equilibrate with solution 1, a surface complexation SURFACE, with 0.07 moles of surface site Hfo_w, a specific surface area of 600 m2/g and a mass of 30 g.  The composition of this surface is initially undefined.</a:t>
            </a:r>
          </a:p>
          <a:p>
            <a:pPr marL="457200" indent="-457200">
              <a:buFontTx/>
              <a:buAutoNum type="arabicParenR"/>
            </a:pPr>
            <a:endParaRPr lang="en-US"/>
          </a:p>
          <a:p>
            <a:pPr marL="457200" indent="-457200">
              <a:buFontTx/>
              <a:buAutoNum type="arabicParenR"/>
            </a:pPr>
            <a:endParaRPr lang="en-US" sz="1400"/>
          </a:p>
        </p:txBody>
      </p:sp>
    </p:spTree>
  </p:cSld>
  <p:clrMapOvr>
    <a:overrideClrMapping bg1="lt1" tx1="dk1" bg2="lt2" tx2="dk2" accent1="accent1" accent2="accent2" accent3="accent3" accent4="accent4" accent5="accent5" accent6="accent6" hlink="hlink" folHlink="folHlink"/>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ext Box 2"/>
          <p:cNvSpPr txBox="1">
            <a:spLocks noChangeArrowheads="1"/>
          </p:cNvSpPr>
          <p:nvPr/>
        </p:nvSpPr>
        <p:spPr bwMode="auto">
          <a:xfrm>
            <a:off x="1447800" y="381000"/>
            <a:ext cx="6248400" cy="641350"/>
          </a:xfrm>
          <a:prstGeom prst="rect">
            <a:avLst/>
          </a:prstGeom>
          <a:noFill/>
          <a:ln w="9525">
            <a:noFill/>
            <a:miter lim="800000"/>
            <a:headEnd/>
            <a:tailEnd/>
          </a:ln>
          <a:effectLst/>
        </p:spPr>
        <p:txBody>
          <a:bodyPr>
            <a:spAutoFit/>
          </a:bodyPr>
          <a:lstStyle/>
          <a:p>
            <a:pPr>
              <a:spcBef>
                <a:spcPct val="50000"/>
              </a:spcBef>
            </a:pPr>
            <a:r>
              <a:rPr lang="en-US" sz="3600">
                <a:solidFill>
                  <a:schemeClr val="accent2"/>
                </a:solidFill>
              </a:rPr>
              <a:t>Sorption Exercise (S3 cont.)</a:t>
            </a:r>
          </a:p>
        </p:txBody>
      </p:sp>
      <p:sp>
        <p:nvSpPr>
          <p:cNvPr id="162819" name="Text Box 3"/>
          <p:cNvSpPr txBox="1">
            <a:spLocks noChangeArrowheads="1"/>
          </p:cNvSpPr>
          <p:nvPr/>
        </p:nvSpPr>
        <p:spPr bwMode="auto">
          <a:xfrm>
            <a:off x="228600" y="1295400"/>
            <a:ext cx="8915400" cy="5257800"/>
          </a:xfrm>
          <a:prstGeom prst="rect">
            <a:avLst/>
          </a:prstGeom>
          <a:noFill/>
          <a:ln w="9525">
            <a:noFill/>
            <a:miter lim="800000"/>
            <a:headEnd/>
            <a:tailEnd/>
          </a:ln>
          <a:effectLst/>
        </p:spPr>
        <p:txBody>
          <a:bodyPr/>
          <a:lstStyle/>
          <a:p>
            <a:pPr marL="457200" indent="-457200">
              <a:buFontTx/>
              <a:buAutoNum type="arabicParenR" startAt="4"/>
            </a:pPr>
            <a:r>
              <a:rPr lang="en-US"/>
              <a:t>In the same </a:t>
            </a:r>
            <a:r>
              <a:rPr lang="en-US" b="1"/>
              <a:t>second</a:t>
            </a:r>
            <a:r>
              <a:rPr lang="en-US"/>
              <a:t> simulation, use the SELECTED_OUTPUT keyword to output to a file, the following information: </a:t>
            </a:r>
          </a:p>
          <a:p>
            <a:pPr marL="914400" lvl="1" indent="-457200">
              <a:buFontTx/>
              <a:buAutoNum type="alphaLcParenR"/>
            </a:pPr>
            <a:r>
              <a:rPr lang="en-US"/>
              <a:t>total concentrations of Na, Ca, Mg, As</a:t>
            </a:r>
          </a:p>
          <a:p>
            <a:pPr marL="914400" lvl="1" indent="-457200">
              <a:buFontTx/>
              <a:buAutoNum type="alphaLcParenR"/>
            </a:pPr>
            <a:r>
              <a:rPr lang="en-US"/>
              <a:t>Molalities of NaX, CaX</a:t>
            </a:r>
            <a:r>
              <a:rPr lang="en-US" baseline="-25000"/>
              <a:t>2</a:t>
            </a:r>
            <a:r>
              <a:rPr lang="en-US"/>
              <a:t>, MgX</a:t>
            </a:r>
            <a:r>
              <a:rPr lang="en-US" baseline="-25000"/>
              <a:t>2</a:t>
            </a:r>
            <a:r>
              <a:rPr lang="en-US"/>
              <a:t>, Hfo_wOH</a:t>
            </a:r>
            <a:r>
              <a:rPr lang="en-US" baseline="30000"/>
              <a:t>2+</a:t>
            </a:r>
            <a:r>
              <a:rPr lang="en-US"/>
              <a:t>, and any significant sorbed arsenic species</a:t>
            </a:r>
          </a:p>
          <a:p>
            <a:pPr marL="914400" lvl="1" indent="-457200">
              <a:buFontTx/>
              <a:buAutoNum type="alphaLcParenR"/>
            </a:pPr>
            <a:r>
              <a:rPr lang="en-US"/>
              <a:t>Amounts and mass transfers of  calcite and dolomite</a:t>
            </a:r>
          </a:p>
          <a:p>
            <a:pPr marL="914400" lvl="1" indent="-457200">
              <a:buFontTx/>
              <a:buAutoNum type="alphaLcParenR"/>
            </a:pPr>
            <a:endParaRPr lang="en-US"/>
          </a:p>
          <a:p>
            <a:pPr marL="457200" indent="-457200">
              <a:buFontTx/>
              <a:buAutoNum type="arabicParenR" startAt="4"/>
            </a:pPr>
            <a:r>
              <a:rPr lang="en-US"/>
              <a:t>Use the USER_PUNCH keyword to sum and print out total sorbed arsenic.</a:t>
            </a:r>
          </a:p>
          <a:p>
            <a:pPr marL="457200" indent="-457200">
              <a:buFontTx/>
              <a:buAutoNum type="arabicParenR" startAt="4"/>
            </a:pPr>
            <a:endParaRPr lang="en-US"/>
          </a:p>
          <a:p>
            <a:pPr marL="457200" indent="-457200">
              <a:buFontTx/>
              <a:buAutoNum type="arabicParenR" startAt="4"/>
            </a:pPr>
            <a:r>
              <a:rPr lang="en-US"/>
              <a:t>Also, use the SURFACE_SPECIES keyword to effectively eliminate the species, Hfo_wMg</a:t>
            </a:r>
            <a:r>
              <a:rPr lang="en-US" baseline="30000"/>
              <a:t>+</a:t>
            </a:r>
            <a:r>
              <a:rPr lang="en-US"/>
              <a:t> and Hfo_wCa</a:t>
            </a:r>
            <a:r>
              <a:rPr lang="en-US" baseline="30000"/>
              <a:t>+</a:t>
            </a:r>
            <a:r>
              <a:rPr lang="en-US"/>
              <a:t>, by defining very small association constants (log K = -15) </a:t>
            </a:r>
            <a:endParaRPr lang="en-US" sz="1400"/>
          </a:p>
        </p:txBody>
      </p:sp>
    </p:spTree>
  </p:cSld>
  <p:clrMapOvr>
    <a:overrideClrMapping bg1="lt1" tx1="dk1" bg2="lt2" tx2="dk2" accent1="accent1" accent2="accent2" accent3="accent3" accent4="accent4" accent5="accent5" accent6="accent6" hlink="hlink" folHlink="folHlink"/>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533400" y="228600"/>
            <a:ext cx="7924800" cy="838200"/>
          </a:xfrm>
        </p:spPr>
        <p:txBody>
          <a:bodyPr/>
          <a:lstStyle/>
          <a:p>
            <a:pPr algn="l"/>
            <a:r>
              <a:rPr lang="en-US" sz="3600"/>
              <a:t>Thermodynamic and printing toolbars</a:t>
            </a:r>
          </a:p>
        </p:txBody>
      </p:sp>
      <p:pic>
        <p:nvPicPr>
          <p:cNvPr id="5133" name="Picture 13"/>
          <p:cNvPicPr>
            <a:picLocks noChangeAspect="1" noChangeArrowheads="1"/>
          </p:cNvPicPr>
          <p:nvPr/>
        </p:nvPicPr>
        <p:blipFill>
          <a:blip r:embed="rId4" cstate="print"/>
          <a:srcRect/>
          <a:stretch>
            <a:fillRect/>
          </a:stretch>
        </p:blipFill>
        <p:spPr bwMode="auto">
          <a:xfrm>
            <a:off x="1219200" y="1828800"/>
            <a:ext cx="6835775" cy="4746625"/>
          </a:xfrm>
          <a:prstGeom prst="rect">
            <a:avLst/>
          </a:prstGeom>
          <a:noFill/>
          <a:ln w="9525">
            <a:noFill/>
            <a:miter lim="800000"/>
            <a:headEnd/>
            <a:tailEnd/>
          </a:ln>
          <a:effectLst/>
        </p:spPr>
      </p:pic>
      <p:sp>
        <p:nvSpPr>
          <p:cNvPr id="5134" name="Line 14"/>
          <p:cNvSpPr>
            <a:spLocks noChangeShapeType="1"/>
          </p:cNvSpPr>
          <p:nvPr/>
        </p:nvSpPr>
        <p:spPr bwMode="auto">
          <a:xfrm flipH="1">
            <a:off x="2743200" y="990600"/>
            <a:ext cx="2895600" cy="1828800"/>
          </a:xfrm>
          <a:prstGeom prst="line">
            <a:avLst/>
          </a:prstGeom>
          <a:noFill/>
          <a:ln w="22225">
            <a:solidFill>
              <a:schemeClr val="accent1"/>
            </a:solidFill>
            <a:round/>
            <a:headEnd/>
            <a:tailEnd type="stealth" w="med" len="lg"/>
          </a:ln>
          <a:effectLst/>
        </p:spPr>
        <p:txBody>
          <a:bodyPr/>
          <a:lstStyle/>
          <a:p>
            <a:endParaRPr lang="en-US"/>
          </a:p>
        </p:txBody>
      </p:sp>
      <p:sp>
        <p:nvSpPr>
          <p:cNvPr id="5135" name="Line 15"/>
          <p:cNvSpPr>
            <a:spLocks noChangeShapeType="1"/>
          </p:cNvSpPr>
          <p:nvPr/>
        </p:nvSpPr>
        <p:spPr bwMode="auto">
          <a:xfrm>
            <a:off x="1981200" y="914400"/>
            <a:ext cx="381000" cy="2057400"/>
          </a:xfrm>
          <a:prstGeom prst="line">
            <a:avLst/>
          </a:prstGeom>
          <a:noFill/>
          <a:ln w="22225">
            <a:solidFill>
              <a:schemeClr val="accent1"/>
            </a:solidFill>
            <a:round/>
            <a:headEnd/>
            <a:tailEnd type="stealth" w="med" len="lg"/>
          </a:ln>
          <a:effectLst/>
        </p:spPr>
        <p:txBody>
          <a:bodyPr/>
          <a:lstStyle/>
          <a:p>
            <a:endParaRPr lang="en-US"/>
          </a:p>
        </p:txBody>
      </p:sp>
      <p:sp>
        <p:nvSpPr>
          <p:cNvPr id="5136" name="Oval 16"/>
          <p:cNvSpPr>
            <a:spLocks noChangeArrowheads="1"/>
          </p:cNvSpPr>
          <p:nvPr/>
        </p:nvSpPr>
        <p:spPr bwMode="auto">
          <a:xfrm>
            <a:off x="1981200" y="1981200"/>
            <a:ext cx="457200" cy="304800"/>
          </a:xfrm>
          <a:prstGeom prst="ellipse">
            <a:avLst/>
          </a:prstGeom>
          <a:noFill/>
          <a:ln w="31750">
            <a:solidFill>
              <a:schemeClr val="accent1"/>
            </a:solidFill>
            <a:round/>
            <a:headEnd/>
            <a:tailEnd/>
          </a:ln>
          <a:effectLst/>
        </p:spPr>
        <p:txBody>
          <a:bodyPr wrap="none" anchor="ctr"/>
          <a:lstStyle/>
          <a:p>
            <a:endParaRPr lang="en-US"/>
          </a:p>
        </p:txBody>
      </p:sp>
      <p:sp>
        <p:nvSpPr>
          <p:cNvPr id="5137" name="Text Box 17"/>
          <p:cNvSpPr txBox="1">
            <a:spLocks noChangeArrowheads="1"/>
          </p:cNvSpPr>
          <p:nvPr/>
        </p:nvSpPr>
        <p:spPr bwMode="auto">
          <a:xfrm>
            <a:off x="6003925" y="1079500"/>
            <a:ext cx="2454275" cy="304800"/>
          </a:xfrm>
          <a:prstGeom prst="rect">
            <a:avLst/>
          </a:prstGeom>
          <a:noFill/>
          <a:ln w="9525">
            <a:noFill/>
            <a:miter lim="800000"/>
            <a:headEnd/>
            <a:tailEnd/>
          </a:ln>
          <a:effectLst/>
        </p:spPr>
        <p:txBody>
          <a:bodyPr>
            <a:spAutoFit/>
          </a:bodyPr>
          <a:lstStyle/>
          <a:p>
            <a:endParaRPr lang="en-US" sz="1400"/>
          </a:p>
        </p:txBody>
      </p:sp>
      <p:sp>
        <p:nvSpPr>
          <p:cNvPr id="5138" name="Text Box 18"/>
          <p:cNvSpPr txBox="1">
            <a:spLocks noChangeArrowheads="1"/>
          </p:cNvSpPr>
          <p:nvPr/>
        </p:nvSpPr>
        <p:spPr bwMode="auto">
          <a:xfrm>
            <a:off x="5638800" y="1371600"/>
            <a:ext cx="2738438" cy="336550"/>
          </a:xfrm>
          <a:prstGeom prst="rect">
            <a:avLst/>
          </a:prstGeom>
          <a:noFill/>
          <a:ln w="9525">
            <a:noFill/>
            <a:miter lim="800000"/>
            <a:headEnd/>
            <a:tailEnd/>
          </a:ln>
          <a:effectLst/>
        </p:spPr>
        <p:txBody>
          <a:bodyPr wrap="none">
            <a:spAutoFit/>
          </a:bodyPr>
          <a:lstStyle/>
          <a:p>
            <a:r>
              <a:rPr lang="en-US" sz="1600"/>
              <a:t>Access from “view “ toolbars</a:t>
            </a:r>
          </a:p>
        </p:txBody>
      </p:sp>
    </p:spTree>
  </p:cSld>
  <p:clrMapOvr>
    <a:overrideClrMapping bg1="lt1" tx1="dk1" bg2="lt2" tx2="dk2" accent1="accent1" accent2="accent2" accent3="accent3" accent4="accent4" accent5="accent5" accent6="accent6" hlink="hlink" folHlink="folHlink"/>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228600" y="304800"/>
            <a:ext cx="7772400" cy="1143000"/>
          </a:xfrm>
        </p:spPr>
        <p:txBody>
          <a:bodyPr/>
          <a:lstStyle/>
          <a:p>
            <a:r>
              <a:rPr lang="en-US" sz="3200"/>
              <a:t>USER_PUNCH keyword</a:t>
            </a:r>
          </a:p>
        </p:txBody>
      </p:sp>
      <p:pic>
        <p:nvPicPr>
          <p:cNvPr id="168963" name="Picture 3"/>
          <p:cNvPicPr>
            <a:picLocks noChangeAspect="1" noChangeArrowheads="1"/>
          </p:cNvPicPr>
          <p:nvPr/>
        </p:nvPicPr>
        <p:blipFill>
          <a:blip r:embed="rId4" cstate="print"/>
          <a:srcRect/>
          <a:stretch>
            <a:fillRect/>
          </a:stretch>
        </p:blipFill>
        <p:spPr bwMode="auto">
          <a:xfrm>
            <a:off x="4114800" y="1600200"/>
            <a:ext cx="4678363" cy="5021263"/>
          </a:xfrm>
          <a:prstGeom prst="rect">
            <a:avLst/>
          </a:prstGeom>
          <a:noFill/>
          <a:ln w="9525">
            <a:noFill/>
            <a:miter lim="800000"/>
            <a:headEnd/>
            <a:tailEnd/>
          </a:ln>
          <a:effectLst/>
        </p:spPr>
      </p:pic>
      <p:pic>
        <p:nvPicPr>
          <p:cNvPr id="168964" name="Picture 4"/>
          <p:cNvPicPr>
            <a:picLocks noChangeAspect="1" noChangeArrowheads="1"/>
          </p:cNvPicPr>
          <p:nvPr/>
        </p:nvPicPr>
        <p:blipFill>
          <a:blip r:embed="rId5" cstate="print"/>
          <a:srcRect/>
          <a:stretch>
            <a:fillRect/>
          </a:stretch>
        </p:blipFill>
        <p:spPr bwMode="auto">
          <a:xfrm>
            <a:off x="228600" y="2667000"/>
            <a:ext cx="3733800" cy="2079625"/>
          </a:xfrm>
          <a:prstGeom prst="rect">
            <a:avLst/>
          </a:prstGeom>
          <a:noFill/>
          <a:ln w="9525">
            <a:noFill/>
            <a:miter lim="800000"/>
            <a:headEnd/>
            <a:tailEnd/>
          </a:ln>
          <a:effectLst/>
        </p:spPr>
      </p:pic>
      <p:sp>
        <p:nvSpPr>
          <p:cNvPr id="168965" name="Line 5"/>
          <p:cNvSpPr>
            <a:spLocks noChangeShapeType="1"/>
          </p:cNvSpPr>
          <p:nvPr/>
        </p:nvSpPr>
        <p:spPr bwMode="auto">
          <a:xfrm flipH="1">
            <a:off x="2438400" y="1676400"/>
            <a:ext cx="1676400" cy="1981200"/>
          </a:xfrm>
          <a:prstGeom prst="line">
            <a:avLst/>
          </a:prstGeom>
          <a:noFill/>
          <a:ln w="28575">
            <a:solidFill>
              <a:srgbClr val="00FF00"/>
            </a:solidFill>
            <a:round/>
            <a:headEnd/>
            <a:tailEnd type="stealth" w="med" len="lg"/>
          </a:ln>
          <a:effectLst/>
        </p:spPr>
        <p:txBody>
          <a:bodyPr/>
          <a:lstStyle/>
          <a:p>
            <a:endParaRPr lang="en-US"/>
          </a:p>
        </p:txBody>
      </p:sp>
    </p:spTree>
  </p:cSld>
  <p:clrMapOvr>
    <a:overrideClrMapping bg1="lt1" tx1="dk1" bg2="lt2" tx2="dk2" accent1="accent1" accent2="accent2" accent3="accent3" accent4="accent4" accent5="accent5" accent6="accent6" hlink="hlink" folHlink="folHlink"/>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ext Box 2"/>
          <p:cNvSpPr txBox="1">
            <a:spLocks noChangeArrowheads="1"/>
          </p:cNvSpPr>
          <p:nvPr/>
        </p:nvSpPr>
        <p:spPr bwMode="auto">
          <a:xfrm>
            <a:off x="1295400" y="457200"/>
            <a:ext cx="5867400" cy="641350"/>
          </a:xfrm>
          <a:prstGeom prst="rect">
            <a:avLst/>
          </a:prstGeom>
          <a:noFill/>
          <a:ln w="9525">
            <a:noFill/>
            <a:miter lim="800000"/>
            <a:headEnd/>
            <a:tailEnd/>
          </a:ln>
          <a:effectLst/>
        </p:spPr>
        <p:txBody>
          <a:bodyPr>
            <a:spAutoFit/>
          </a:bodyPr>
          <a:lstStyle/>
          <a:p>
            <a:pPr>
              <a:spcBef>
                <a:spcPct val="50000"/>
              </a:spcBef>
            </a:pPr>
            <a:r>
              <a:rPr lang="en-US" sz="3600">
                <a:solidFill>
                  <a:schemeClr val="accent2"/>
                </a:solidFill>
              </a:rPr>
              <a:t>Sorption Exercise (S3 cont)</a:t>
            </a:r>
          </a:p>
        </p:txBody>
      </p:sp>
      <p:sp>
        <p:nvSpPr>
          <p:cNvPr id="164867" name="Text Box 3"/>
          <p:cNvSpPr txBox="1">
            <a:spLocks noChangeArrowheads="1"/>
          </p:cNvSpPr>
          <p:nvPr/>
        </p:nvSpPr>
        <p:spPr bwMode="auto">
          <a:xfrm>
            <a:off x="533400" y="1524000"/>
            <a:ext cx="5491163" cy="882650"/>
          </a:xfrm>
          <a:prstGeom prst="rect">
            <a:avLst/>
          </a:prstGeom>
          <a:noFill/>
          <a:ln w="9525">
            <a:noFill/>
            <a:miter lim="800000"/>
            <a:headEnd/>
            <a:tailEnd/>
          </a:ln>
          <a:effectLst/>
        </p:spPr>
        <p:txBody>
          <a:bodyPr wrap="none">
            <a:spAutoFit/>
          </a:bodyPr>
          <a:lstStyle/>
          <a:p>
            <a:r>
              <a:rPr lang="en-US"/>
              <a:t>Oklahoma recharge water composition:</a:t>
            </a:r>
          </a:p>
          <a:p>
            <a:r>
              <a:rPr lang="en-US" sz="1400"/>
              <a:t>(units are mmol/kg water</a:t>
            </a:r>
          </a:p>
          <a:p>
            <a:r>
              <a:rPr lang="en-US" sz="1400"/>
              <a:t>Solution pe must be calculated for equilibrium with atmospheric O</a:t>
            </a:r>
            <a:r>
              <a:rPr lang="en-US" sz="1400" baseline="-25000"/>
              <a:t>2</a:t>
            </a:r>
            <a:r>
              <a:rPr lang="en-US" sz="1400"/>
              <a:t>)</a:t>
            </a:r>
          </a:p>
        </p:txBody>
      </p:sp>
      <p:sp>
        <p:nvSpPr>
          <p:cNvPr id="164868" name="Text Box 4"/>
          <p:cNvSpPr txBox="1">
            <a:spLocks noChangeArrowheads="1"/>
          </p:cNvSpPr>
          <p:nvPr/>
        </p:nvSpPr>
        <p:spPr bwMode="auto">
          <a:xfrm>
            <a:off x="609600" y="3886200"/>
            <a:ext cx="7924800" cy="1828800"/>
          </a:xfrm>
          <a:prstGeom prst="rect">
            <a:avLst/>
          </a:prstGeom>
          <a:noFill/>
          <a:ln w="9525">
            <a:noFill/>
            <a:miter lim="800000"/>
            <a:headEnd/>
            <a:tailEnd/>
          </a:ln>
          <a:effectLst/>
        </p:spPr>
        <p:txBody>
          <a:bodyPr/>
          <a:lstStyle/>
          <a:p>
            <a:pPr marL="457200" indent="-457200">
              <a:buFontTx/>
              <a:buAutoNum type="arabicParenR" startAt="7"/>
            </a:pPr>
            <a:r>
              <a:rPr lang="en-US"/>
              <a:t>For the </a:t>
            </a:r>
            <a:r>
              <a:rPr lang="en-US" b="1"/>
              <a:t>third</a:t>
            </a:r>
            <a:r>
              <a:rPr lang="en-US"/>
              <a:t> simulation, enter the above recharge water in PHREEQC as solution 0.  Use SO</a:t>
            </a:r>
            <a:r>
              <a:rPr lang="en-US" baseline="-25000"/>
              <a:t>4</a:t>
            </a:r>
            <a:r>
              <a:rPr lang="en-US"/>
              <a:t> for charge balance.  Equilibrate the solution with calcite, dolomite, and a soil log pCO</a:t>
            </a:r>
            <a:r>
              <a:rPr lang="en-US" baseline="-25000"/>
              <a:t>2</a:t>
            </a:r>
            <a:r>
              <a:rPr lang="en-US"/>
              <a:t> of –1.5. “Save” the resulting solution as solution 0. </a:t>
            </a:r>
          </a:p>
          <a:p>
            <a:pPr marL="457200" indent="-457200"/>
            <a:endParaRPr lang="en-US"/>
          </a:p>
          <a:p>
            <a:pPr marL="457200" indent="-457200"/>
            <a:endParaRPr lang="en-US"/>
          </a:p>
        </p:txBody>
      </p:sp>
      <p:graphicFrame>
        <p:nvGraphicFramePr>
          <p:cNvPr id="164869" name="Object 5"/>
          <p:cNvGraphicFramePr>
            <a:graphicFrameLocks noChangeAspect="1"/>
          </p:cNvGraphicFramePr>
          <p:nvPr/>
        </p:nvGraphicFramePr>
        <p:xfrm>
          <a:off x="193675" y="2667000"/>
          <a:ext cx="8755063" cy="533400"/>
        </p:xfrm>
        <a:graphic>
          <a:graphicData uri="http://schemas.openxmlformats.org/presentationml/2006/ole">
            <p:oleObj spid="_x0000_s164869" name="Worksheet" r:id="rId5" imgW="5112000" imgH="324000" progId="Excel.Sheet.8">
              <p:embed/>
            </p:oleObj>
          </a:graphicData>
        </a:graphic>
      </p:graphicFrame>
    </p:spTree>
  </p:cSld>
  <p:clrMapOvr>
    <a:overrideClrMapping bg1="lt1" tx1="dk1" bg2="lt2" tx2="dk2" accent1="accent1" accent2="accent2" accent3="accent3" accent4="accent4" accent5="accent5" accent6="accent6" hlink="hlink" folHlink="folHlink"/>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ext Box 2"/>
          <p:cNvSpPr txBox="1">
            <a:spLocks noChangeArrowheads="1"/>
          </p:cNvSpPr>
          <p:nvPr/>
        </p:nvSpPr>
        <p:spPr bwMode="auto">
          <a:xfrm>
            <a:off x="1295400" y="457200"/>
            <a:ext cx="5867400" cy="641350"/>
          </a:xfrm>
          <a:prstGeom prst="rect">
            <a:avLst/>
          </a:prstGeom>
          <a:noFill/>
          <a:ln w="9525">
            <a:noFill/>
            <a:miter lim="800000"/>
            <a:headEnd/>
            <a:tailEnd/>
          </a:ln>
          <a:effectLst/>
        </p:spPr>
        <p:txBody>
          <a:bodyPr>
            <a:spAutoFit/>
          </a:bodyPr>
          <a:lstStyle/>
          <a:p>
            <a:pPr>
              <a:spcBef>
                <a:spcPct val="50000"/>
              </a:spcBef>
            </a:pPr>
            <a:r>
              <a:rPr lang="en-US" sz="3600">
                <a:solidFill>
                  <a:schemeClr val="accent2"/>
                </a:solidFill>
              </a:rPr>
              <a:t>Sorption Exercise (S3 cont)</a:t>
            </a:r>
          </a:p>
        </p:txBody>
      </p:sp>
      <p:sp>
        <p:nvSpPr>
          <p:cNvPr id="160774" name="Text Box 6"/>
          <p:cNvSpPr txBox="1">
            <a:spLocks noChangeArrowheads="1"/>
          </p:cNvSpPr>
          <p:nvPr/>
        </p:nvSpPr>
        <p:spPr bwMode="auto">
          <a:xfrm>
            <a:off x="190500" y="1524000"/>
            <a:ext cx="8763000" cy="4495800"/>
          </a:xfrm>
          <a:prstGeom prst="rect">
            <a:avLst/>
          </a:prstGeom>
          <a:noFill/>
          <a:ln w="9525">
            <a:noFill/>
            <a:miter lim="800000"/>
            <a:headEnd/>
            <a:tailEnd/>
          </a:ln>
          <a:effectLst/>
        </p:spPr>
        <p:txBody>
          <a:bodyPr/>
          <a:lstStyle/>
          <a:p>
            <a:pPr marL="457200" indent="-457200">
              <a:buFontTx/>
              <a:buAutoNum type="arabicParenR" startAt="8"/>
            </a:pPr>
            <a:r>
              <a:rPr lang="en-US"/>
              <a:t>In simulations 4-13, model the infiltration of 10 pore volumes of recharge water (solution 0) as it contacts the solid phases,  and the exchange and surface complexation surfaces.  In each simulation, </a:t>
            </a:r>
            <a:r>
              <a:rPr lang="en-US" b="1"/>
              <a:t>USE</a:t>
            </a:r>
            <a:r>
              <a:rPr lang="en-US"/>
              <a:t> solution 0 to equilibrate with EQUILIBRIUM_PHASES 1, SURFACE 1, EXCHANGE 1.  </a:t>
            </a:r>
            <a:r>
              <a:rPr lang="en-US" b="1"/>
              <a:t>SAVE</a:t>
            </a:r>
            <a:r>
              <a:rPr lang="en-US"/>
              <a:t> the new solid and surface and exchange phase compositions, to USE them in the following simulation.  Do not save solution 0 after each simulation.</a:t>
            </a:r>
          </a:p>
          <a:p>
            <a:pPr marL="457200" indent="-457200"/>
            <a:endParaRPr lang="en-US"/>
          </a:p>
          <a:p>
            <a:pPr marL="457200" indent="-457200"/>
            <a:endParaRPr lang="en-US"/>
          </a:p>
        </p:txBody>
      </p:sp>
    </p:spTree>
  </p:cSld>
  <p:clrMapOvr>
    <a:overrideClrMapping bg1="lt1" tx1="dk1" bg2="lt2" tx2="dk2" accent1="accent1" accent2="accent2" accent3="accent3" accent4="accent4" accent5="accent5" accent6="accent6" hlink="hlink" folHlink="folHlink"/>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5" name="Text Box 3"/>
          <p:cNvSpPr txBox="1">
            <a:spLocks noChangeArrowheads="1"/>
          </p:cNvSpPr>
          <p:nvPr/>
        </p:nvSpPr>
        <p:spPr bwMode="auto">
          <a:xfrm>
            <a:off x="285750" y="1600200"/>
            <a:ext cx="8572500" cy="4305300"/>
          </a:xfrm>
          <a:prstGeom prst="rect">
            <a:avLst/>
          </a:prstGeom>
          <a:noFill/>
          <a:ln w="9525">
            <a:noFill/>
            <a:miter lim="800000"/>
            <a:headEnd/>
            <a:tailEnd/>
          </a:ln>
          <a:effectLst/>
        </p:spPr>
        <p:txBody>
          <a:bodyPr/>
          <a:lstStyle/>
          <a:p>
            <a:pPr marL="457200" indent="-457200">
              <a:buFontTx/>
              <a:buAutoNum type="arabicParenR" startAt="9"/>
            </a:pPr>
            <a:r>
              <a:rPr lang="en-US"/>
              <a:t>How do solution pH  and As content vary with time in a given volume of initially brine-filled aquifer, as recharge water passes through it? Is ion exchange important? Why? Is surface complexation important? Why?  What is the maximum As concentration seen?  How long does it take (how many pore volumes?) to get As concentrations down to the 10 ppb threshold.  How soon will the carbonate minerals be depleted? How is surface complexation related to pH in the solution?</a:t>
            </a:r>
          </a:p>
          <a:p>
            <a:pPr marL="457200" indent="-457200"/>
            <a:endParaRPr lang="en-US"/>
          </a:p>
          <a:p>
            <a:pPr marL="457200" indent="-457200"/>
            <a:endParaRPr lang="en-US"/>
          </a:p>
        </p:txBody>
      </p:sp>
      <p:sp>
        <p:nvSpPr>
          <p:cNvPr id="166914" name="Text Box 2"/>
          <p:cNvSpPr txBox="1">
            <a:spLocks noChangeArrowheads="1"/>
          </p:cNvSpPr>
          <p:nvPr/>
        </p:nvSpPr>
        <p:spPr bwMode="auto">
          <a:xfrm>
            <a:off x="2438400" y="228600"/>
            <a:ext cx="5867400" cy="641350"/>
          </a:xfrm>
          <a:prstGeom prst="rect">
            <a:avLst/>
          </a:prstGeom>
          <a:noFill/>
          <a:ln w="9525">
            <a:noFill/>
            <a:miter lim="800000"/>
            <a:headEnd/>
            <a:tailEnd/>
          </a:ln>
          <a:effectLst/>
        </p:spPr>
        <p:txBody>
          <a:bodyPr>
            <a:spAutoFit/>
          </a:bodyPr>
          <a:lstStyle/>
          <a:p>
            <a:pPr>
              <a:spcBef>
                <a:spcPct val="50000"/>
              </a:spcBef>
            </a:pPr>
            <a:r>
              <a:rPr lang="en-US" sz="3600">
                <a:solidFill>
                  <a:schemeClr val="accent2"/>
                </a:solidFill>
              </a:rPr>
              <a:t>Exercise S3: Questions</a:t>
            </a:r>
          </a:p>
        </p:txBody>
      </p:sp>
    </p:spTree>
  </p:cSld>
  <p:clrMapOvr>
    <a:overrideClrMapping bg1="lt1" tx1="dk1" bg2="lt2" tx2="dk2" accent1="accent1" accent2="accent2" accent3="accent3" accent4="accent4" accent5="accent5" accent6="accent6" hlink="hlink" folHlink="folHlink"/>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ext Box 2"/>
          <p:cNvSpPr txBox="1">
            <a:spLocks noChangeArrowheads="1"/>
          </p:cNvSpPr>
          <p:nvPr/>
        </p:nvSpPr>
        <p:spPr bwMode="auto">
          <a:xfrm>
            <a:off x="190500" y="1181100"/>
            <a:ext cx="8724900" cy="4381500"/>
          </a:xfrm>
          <a:prstGeom prst="rect">
            <a:avLst/>
          </a:prstGeom>
          <a:noFill/>
          <a:ln w="9525">
            <a:noFill/>
            <a:miter lim="800000"/>
            <a:headEnd/>
            <a:tailEnd/>
          </a:ln>
          <a:effectLst/>
        </p:spPr>
        <p:txBody>
          <a:bodyPr/>
          <a:lstStyle/>
          <a:p>
            <a:pPr marL="457200" indent="-457200">
              <a:buFontTx/>
              <a:buAutoNum type="arabicParenR" startAt="10"/>
            </a:pPr>
            <a:r>
              <a:rPr lang="en-US"/>
              <a:t>Is the partitioning of As, Ca, and Na between the aqueous and sorbed phases constant with time?  (You can use excel to calculate and plot the partitioning.  You may also use the USER_PUNCH keyword in PHREEQC to calculate the partitioning).</a:t>
            </a:r>
          </a:p>
          <a:p>
            <a:pPr marL="457200" indent="-457200">
              <a:buFontTx/>
              <a:buAutoNum type="arabicParenR" startAt="10"/>
            </a:pPr>
            <a:endParaRPr lang="en-US"/>
          </a:p>
          <a:p>
            <a:pPr marL="457200" indent="-457200">
              <a:buFontTx/>
              <a:buAutoNum type="arabicParenR" startAt="10"/>
            </a:pPr>
            <a:r>
              <a:rPr lang="en-US"/>
              <a:t>What do you expect will happen once the carbonates are depleted?</a:t>
            </a:r>
          </a:p>
          <a:p>
            <a:pPr marL="457200" indent="-457200">
              <a:buFontTx/>
              <a:buAutoNum type="arabicParenR" startAt="10"/>
            </a:pPr>
            <a:endParaRPr lang="en-US"/>
          </a:p>
          <a:p>
            <a:pPr marL="457200" indent="-457200">
              <a:buFontTx/>
              <a:buAutoNum type="arabicParenR" startAt="10"/>
            </a:pPr>
            <a:r>
              <a:rPr lang="en-US"/>
              <a:t>What would a reversal in flow direction with an upward movement of brine do?</a:t>
            </a:r>
          </a:p>
          <a:p>
            <a:pPr marL="457200" indent="-457200"/>
            <a:endParaRPr lang="en-US"/>
          </a:p>
          <a:p>
            <a:pPr marL="457200" indent="-457200"/>
            <a:endParaRPr lang="en-US"/>
          </a:p>
        </p:txBody>
      </p:sp>
      <p:sp>
        <p:nvSpPr>
          <p:cNvPr id="169987" name="Text Box 3"/>
          <p:cNvSpPr txBox="1">
            <a:spLocks noChangeArrowheads="1"/>
          </p:cNvSpPr>
          <p:nvPr/>
        </p:nvSpPr>
        <p:spPr bwMode="auto">
          <a:xfrm>
            <a:off x="1143000" y="228600"/>
            <a:ext cx="7162800" cy="641350"/>
          </a:xfrm>
          <a:prstGeom prst="rect">
            <a:avLst/>
          </a:prstGeom>
          <a:noFill/>
          <a:ln w="9525">
            <a:noFill/>
            <a:miter lim="800000"/>
            <a:headEnd/>
            <a:tailEnd/>
          </a:ln>
          <a:effectLst/>
        </p:spPr>
        <p:txBody>
          <a:bodyPr>
            <a:spAutoFit/>
          </a:bodyPr>
          <a:lstStyle/>
          <a:p>
            <a:pPr>
              <a:spcBef>
                <a:spcPct val="50000"/>
              </a:spcBef>
            </a:pPr>
            <a:r>
              <a:rPr lang="en-US" sz="3600">
                <a:solidFill>
                  <a:schemeClr val="accent2"/>
                </a:solidFill>
              </a:rPr>
              <a:t>Exercise S3: Questions (cont)</a:t>
            </a:r>
          </a:p>
        </p:txBody>
      </p:sp>
    </p:spTree>
  </p:cSld>
  <p:clrMapOvr>
    <a:overrideClrMapping bg1="lt1" tx1="dk1" bg2="lt2" tx2="dk2" accent1="accent1" accent2="accent2" accent3="accent3" accent4="accent4" accent5="accent5" accent6="accent6" hlink="hlink" folHlink="folHlink"/>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a:xfrm>
            <a:off x="609600" y="228600"/>
            <a:ext cx="7772400" cy="1143000"/>
          </a:xfrm>
        </p:spPr>
        <p:txBody>
          <a:bodyPr/>
          <a:lstStyle/>
          <a:p>
            <a:r>
              <a:rPr lang="en-US"/>
              <a:t>Other sorption models</a:t>
            </a:r>
          </a:p>
        </p:txBody>
      </p:sp>
      <p:sp>
        <p:nvSpPr>
          <p:cNvPr id="234499" name="Rectangle 3"/>
          <p:cNvSpPr>
            <a:spLocks noGrp="1" noChangeArrowheads="1"/>
          </p:cNvSpPr>
          <p:nvPr>
            <p:ph type="body" idx="1"/>
          </p:nvPr>
        </p:nvSpPr>
        <p:spPr>
          <a:xfrm>
            <a:off x="304800" y="1524000"/>
            <a:ext cx="8458200" cy="5334000"/>
          </a:xfrm>
        </p:spPr>
        <p:txBody>
          <a:bodyPr/>
          <a:lstStyle/>
          <a:p>
            <a:pPr>
              <a:lnSpc>
                <a:spcPct val="90000"/>
              </a:lnSpc>
            </a:pPr>
            <a:r>
              <a:rPr lang="en-US"/>
              <a:t>The “WHAM” model of Tipping and Hurley (1992) and Tipping (1998): Windermere Humic Acid Model.  Cf. Appelo &amp; Postma (2005, p 348).</a:t>
            </a:r>
          </a:p>
          <a:p>
            <a:pPr>
              <a:lnSpc>
                <a:spcPct val="90000"/>
              </a:lnSpc>
            </a:pPr>
            <a:r>
              <a:rPr lang="en-US"/>
              <a:t>Used to simulate trace metal sorption on soil organic matter. </a:t>
            </a:r>
          </a:p>
          <a:p>
            <a:pPr>
              <a:lnSpc>
                <a:spcPct val="90000"/>
              </a:lnSpc>
            </a:pPr>
            <a:r>
              <a:rPr lang="en-US"/>
              <a:t>Assumes Carboxylic groups (HA) and phenolic groups (HB) with 4 different sites for each.</a:t>
            </a:r>
          </a:p>
          <a:p>
            <a:pPr>
              <a:lnSpc>
                <a:spcPct val="90000"/>
              </a:lnSpc>
            </a:pPr>
            <a:r>
              <a:rPr lang="en-US"/>
              <a:t>Cd sorption example in Appelo &amp; Postma (2005).  Problems with field applications.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7" name="Rectangle 3"/>
          <p:cNvSpPr>
            <a:spLocks noGrp="1" noChangeArrowheads="1"/>
          </p:cNvSpPr>
          <p:nvPr>
            <p:ph type="ctrTitle"/>
          </p:nvPr>
        </p:nvSpPr>
        <p:spPr>
          <a:xfrm>
            <a:off x="0" y="152400"/>
            <a:ext cx="8991600" cy="1295400"/>
          </a:xfrm>
        </p:spPr>
        <p:txBody>
          <a:bodyPr/>
          <a:lstStyle/>
          <a:p>
            <a:r>
              <a:rPr lang="en-US" sz="4000"/>
              <a:t>The CD-MUSIC model </a:t>
            </a:r>
            <a:br>
              <a:rPr lang="en-US" sz="4000"/>
            </a:br>
            <a:r>
              <a:rPr lang="en-US" sz="2400"/>
              <a:t>Greater harmony in describing solid/solution interfaces and sorption</a:t>
            </a:r>
          </a:p>
        </p:txBody>
      </p:sp>
      <p:sp>
        <p:nvSpPr>
          <p:cNvPr id="175108" name="Text Box 4"/>
          <p:cNvSpPr txBox="1">
            <a:spLocks noChangeArrowheads="1"/>
          </p:cNvSpPr>
          <p:nvPr/>
        </p:nvSpPr>
        <p:spPr bwMode="auto">
          <a:xfrm>
            <a:off x="1203325" y="1868488"/>
            <a:ext cx="7026275" cy="457200"/>
          </a:xfrm>
          <a:prstGeom prst="rect">
            <a:avLst/>
          </a:prstGeom>
          <a:noFill/>
          <a:ln w="9525">
            <a:noFill/>
            <a:miter lim="800000"/>
            <a:headEnd/>
            <a:tailEnd/>
          </a:ln>
          <a:effectLst/>
        </p:spPr>
        <p:txBody>
          <a:bodyPr>
            <a:spAutoFit/>
          </a:bodyPr>
          <a:lstStyle/>
          <a:p>
            <a:endParaRPr lang="en-US"/>
          </a:p>
        </p:txBody>
      </p:sp>
      <p:sp>
        <p:nvSpPr>
          <p:cNvPr id="175110" name="Text Box 6"/>
          <p:cNvSpPr txBox="1">
            <a:spLocks noChangeArrowheads="1"/>
          </p:cNvSpPr>
          <p:nvPr/>
        </p:nvSpPr>
        <p:spPr bwMode="auto">
          <a:xfrm>
            <a:off x="152400" y="1828800"/>
            <a:ext cx="8610600" cy="4838700"/>
          </a:xfrm>
          <a:prstGeom prst="rect">
            <a:avLst/>
          </a:prstGeom>
          <a:noFill/>
          <a:ln w="9525">
            <a:noFill/>
            <a:miter lim="800000"/>
            <a:headEnd/>
            <a:tailEnd/>
          </a:ln>
          <a:effectLst/>
        </p:spPr>
        <p:txBody>
          <a:bodyPr>
            <a:spAutoFit/>
          </a:bodyPr>
          <a:lstStyle/>
          <a:p>
            <a:r>
              <a:rPr lang="en-US"/>
              <a:t>The Charge Distribution – Multi-Site-Complexation model of Hiemstra and Van Riemsdijk (1996) is now implemented in PHREEQC.</a:t>
            </a:r>
          </a:p>
          <a:p>
            <a:endParaRPr lang="en-US"/>
          </a:p>
          <a:p>
            <a:r>
              <a:rPr lang="en-US"/>
              <a:t>It offers better fits to observed sorption phenomena, such as the responses to changing cation and anion concentrations, pH and ionic strength, and related surface-charge phenomena: basic proton charging, proton exchange, shifts of isoelectric points and zeta potentials.</a:t>
            </a:r>
          </a:p>
          <a:p>
            <a:endParaRPr lang="en-US"/>
          </a:p>
          <a:p>
            <a:r>
              <a:rPr lang="en-US"/>
              <a:t>It is best used when connected to crystallographic and spectroscopic (CIR-FTIR; EXAFS) descriptions of bonding in the solid interior and at its surface.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ext Box 2"/>
          <p:cNvSpPr txBox="1">
            <a:spLocks noChangeArrowheads="1"/>
          </p:cNvSpPr>
          <p:nvPr/>
        </p:nvSpPr>
        <p:spPr bwMode="auto">
          <a:xfrm>
            <a:off x="0" y="330200"/>
            <a:ext cx="6789738" cy="519113"/>
          </a:xfrm>
          <a:prstGeom prst="rect">
            <a:avLst/>
          </a:prstGeom>
          <a:noFill/>
          <a:ln w="9525">
            <a:noFill/>
            <a:miter lim="800000"/>
            <a:headEnd/>
            <a:tailEnd/>
          </a:ln>
          <a:effectLst/>
        </p:spPr>
        <p:txBody>
          <a:bodyPr wrap="none">
            <a:spAutoFit/>
          </a:bodyPr>
          <a:lstStyle/>
          <a:p>
            <a:r>
              <a:rPr lang="en-US" sz="2800" b="1"/>
              <a:t>Van Bemmelen-Freundlich Adsorption:</a:t>
            </a:r>
          </a:p>
        </p:txBody>
      </p:sp>
      <p:graphicFrame>
        <p:nvGraphicFramePr>
          <p:cNvPr id="154627" name="Object 3"/>
          <p:cNvGraphicFramePr>
            <a:graphicFrameLocks noChangeAspect="1"/>
          </p:cNvGraphicFramePr>
          <p:nvPr/>
        </p:nvGraphicFramePr>
        <p:xfrm>
          <a:off x="2895600" y="1143000"/>
          <a:ext cx="1362075" cy="582613"/>
        </p:xfrm>
        <a:graphic>
          <a:graphicData uri="http://schemas.openxmlformats.org/presentationml/2006/ole">
            <p:oleObj spid="_x0000_s154627" name="Equation" r:id="rId4" imgW="533160" imgH="228600" progId="">
              <p:embed/>
            </p:oleObj>
          </a:graphicData>
        </a:graphic>
      </p:graphicFrame>
      <p:sp>
        <p:nvSpPr>
          <p:cNvPr id="154628" name="Text Box 4"/>
          <p:cNvSpPr txBox="1">
            <a:spLocks noChangeArrowheads="1"/>
          </p:cNvSpPr>
          <p:nvPr/>
        </p:nvSpPr>
        <p:spPr bwMode="auto">
          <a:xfrm>
            <a:off x="152400" y="2057400"/>
            <a:ext cx="8001000" cy="455613"/>
          </a:xfrm>
          <a:prstGeom prst="rect">
            <a:avLst/>
          </a:prstGeom>
          <a:noFill/>
          <a:ln w="9525">
            <a:noFill/>
            <a:miter lim="800000"/>
            <a:headEnd/>
            <a:tailEnd/>
          </a:ln>
          <a:effectLst/>
        </p:spPr>
        <p:txBody>
          <a:bodyPr/>
          <a:lstStyle/>
          <a:p>
            <a:r>
              <a:rPr lang="en-US" sz="2000"/>
              <a:t>where A and </a:t>
            </a:r>
            <a:r>
              <a:rPr lang="en-US" sz="2000">
                <a:latin typeface="Symbol" pitchFamily="18" charset="2"/>
              </a:rPr>
              <a:t>b</a:t>
            </a:r>
            <a:r>
              <a:rPr lang="en-US" sz="2000"/>
              <a:t> are adjustable parameters with 0 &lt; </a:t>
            </a:r>
            <a:r>
              <a:rPr lang="en-US" sz="2000">
                <a:latin typeface="Symbol" pitchFamily="18" charset="2"/>
              </a:rPr>
              <a:t>b &lt; 1 (</a:t>
            </a:r>
            <a:r>
              <a:rPr lang="en-US" sz="2000"/>
              <a:t>usually</a:t>
            </a:r>
            <a:r>
              <a:rPr lang="en-US" sz="2000">
                <a:latin typeface="Symbol" pitchFamily="18" charset="2"/>
              </a:rPr>
              <a:t>)</a:t>
            </a:r>
            <a:r>
              <a:rPr lang="en-US" sz="2000"/>
              <a:t>.</a:t>
            </a:r>
          </a:p>
        </p:txBody>
      </p:sp>
      <p:sp>
        <p:nvSpPr>
          <p:cNvPr id="154629" name="Text Box 5"/>
          <p:cNvSpPr txBox="1">
            <a:spLocks noChangeArrowheads="1"/>
          </p:cNvSpPr>
          <p:nvPr/>
        </p:nvSpPr>
        <p:spPr bwMode="auto">
          <a:xfrm>
            <a:off x="68263" y="4419600"/>
            <a:ext cx="9075737" cy="1981200"/>
          </a:xfrm>
          <a:prstGeom prst="rect">
            <a:avLst/>
          </a:prstGeom>
          <a:noFill/>
          <a:ln w="9525">
            <a:noFill/>
            <a:miter lim="800000"/>
            <a:headEnd/>
            <a:tailEnd/>
          </a:ln>
          <a:effectLst/>
        </p:spPr>
        <p:txBody>
          <a:bodyPr/>
          <a:lstStyle/>
          <a:p>
            <a:pPr marL="457200" indent="-457200"/>
            <a:r>
              <a:rPr lang="en-US" b="1"/>
              <a:t>Assumptions:</a:t>
            </a:r>
          </a:p>
          <a:p>
            <a:pPr marL="914400" lvl="1" indent="-457200">
              <a:buFontTx/>
              <a:buAutoNum type="arabicParenR"/>
            </a:pPr>
            <a:r>
              <a:rPr lang="en-US"/>
              <a:t>Equivalent to assuming a log-normal distribution of Langmuir K parameters (i.e. affinities)</a:t>
            </a:r>
          </a:p>
          <a:p>
            <a:pPr marL="914400" lvl="1" indent="-457200">
              <a:buFontTx/>
              <a:buAutoNum type="arabicParenR"/>
            </a:pPr>
            <a:r>
              <a:rPr lang="en-US"/>
              <a:t>Ignores speciation, pH, competing ions, redox states…</a:t>
            </a:r>
          </a:p>
        </p:txBody>
      </p:sp>
      <p:sp>
        <p:nvSpPr>
          <p:cNvPr id="154631" name="Text Box 7"/>
          <p:cNvSpPr txBox="1">
            <a:spLocks noChangeArrowheads="1"/>
          </p:cNvSpPr>
          <p:nvPr/>
        </p:nvSpPr>
        <p:spPr bwMode="auto">
          <a:xfrm>
            <a:off x="0" y="3048000"/>
            <a:ext cx="8474075" cy="723900"/>
          </a:xfrm>
          <a:prstGeom prst="rect">
            <a:avLst/>
          </a:prstGeom>
          <a:noFill/>
          <a:ln w="9525">
            <a:noFill/>
            <a:miter lim="800000"/>
            <a:headEnd/>
            <a:tailEnd/>
          </a:ln>
          <a:effectLst/>
        </p:spPr>
        <p:txBody>
          <a:bodyPr/>
          <a:lstStyle/>
          <a:p>
            <a:r>
              <a:rPr lang="en-US" b="1"/>
              <a:t>Advantages: </a:t>
            </a:r>
            <a:r>
              <a:rPr lang="en-US"/>
              <a:t>Provides good fits because of 2 adjustable parameters. Still simple. </a:t>
            </a:r>
            <a:endParaRPr lang="en-US" b="1"/>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ext Box 2"/>
          <p:cNvSpPr txBox="1">
            <a:spLocks noChangeArrowheads="1"/>
          </p:cNvSpPr>
          <p:nvPr/>
        </p:nvSpPr>
        <p:spPr bwMode="auto">
          <a:xfrm>
            <a:off x="0" y="838200"/>
            <a:ext cx="8839200" cy="5791200"/>
          </a:xfrm>
          <a:prstGeom prst="rect">
            <a:avLst/>
          </a:prstGeom>
          <a:noFill/>
          <a:ln w="9525">
            <a:noFill/>
            <a:miter lim="800000"/>
            <a:headEnd/>
            <a:tailEnd/>
          </a:ln>
          <a:effectLst/>
        </p:spPr>
        <p:txBody>
          <a:bodyPr/>
          <a:lstStyle/>
          <a:p>
            <a:pPr marL="457200" indent="-457200">
              <a:buSzPct val="125000"/>
            </a:pPr>
            <a:r>
              <a:rPr lang="en-US" sz="2000"/>
              <a:t> </a:t>
            </a:r>
            <a:r>
              <a:rPr lang="en-US"/>
              <a:t>Model characteristics:</a:t>
            </a:r>
            <a:r>
              <a:rPr lang="en-US" sz="2000"/>
              <a:t> </a:t>
            </a:r>
          </a:p>
          <a:p>
            <a:pPr marL="457200" indent="-457200">
              <a:buSzPct val="125000"/>
            </a:pPr>
            <a:endParaRPr lang="en-US" sz="2000"/>
          </a:p>
          <a:p>
            <a:pPr marL="914400" lvl="1" indent="-457200">
              <a:buFontTx/>
              <a:buAutoNum type="arabicParenR"/>
            </a:pPr>
            <a:r>
              <a:rPr lang="en-US" sz="2000"/>
              <a:t>Does not treat adsorbed ions on the compact part of the interface (inner-sphere complexes) as point charges (such as done for aqueous ions) </a:t>
            </a:r>
          </a:p>
          <a:p>
            <a:pPr marL="914400" lvl="1" indent="-457200">
              <a:buFontTx/>
              <a:buAutoNum type="arabicParenR"/>
            </a:pPr>
            <a:endParaRPr lang="en-US" sz="2000"/>
          </a:p>
          <a:p>
            <a:pPr marL="914400" lvl="1" indent="-457200">
              <a:buFontTx/>
              <a:buAutoNum type="arabicParenR"/>
            </a:pPr>
            <a:r>
              <a:rPr lang="en-US" sz="2000"/>
              <a:t>It considers the distribution of charge on inner-sphere complexes of both cations and oxyanions and attributes it to two different electrostatic planes (the 0 and 1 planes).</a:t>
            </a:r>
          </a:p>
          <a:p>
            <a:pPr marL="914400" lvl="1" indent="-457200">
              <a:buFontTx/>
              <a:buAutoNum type="arabicParenR"/>
            </a:pPr>
            <a:endParaRPr lang="en-US" sz="2000"/>
          </a:p>
          <a:p>
            <a:pPr marL="914400" lvl="1" indent="-457200">
              <a:buFontTx/>
              <a:buAutoNum type="arabicParenR"/>
            </a:pPr>
            <a:r>
              <a:rPr lang="en-US" sz="2000"/>
              <a:t>The charge distribution depends not only on the charge of the ligands present and of the central cation in the adsorption complex, but also on any charge that may be derived from the metal (Me) ions in the solid itself.</a:t>
            </a:r>
          </a:p>
          <a:p>
            <a:pPr marL="914400" lvl="1" indent="-457200">
              <a:buFontTx/>
              <a:buAutoNum type="arabicParenR"/>
            </a:pPr>
            <a:endParaRPr lang="en-US" sz="2000"/>
          </a:p>
          <a:p>
            <a:pPr marL="914400" lvl="1" indent="-457200">
              <a:buFontTx/>
              <a:buAutoNum type="arabicParenR"/>
            </a:pPr>
            <a:r>
              <a:rPr lang="en-US" sz="2000"/>
              <a:t>The charge distribution of the central ion in the surface complex is estimated from Pauling’s bond valence rule and requires a description of the coordination number of surface oxygen groups.</a:t>
            </a:r>
          </a:p>
        </p:txBody>
      </p:sp>
      <p:sp>
        <p:nvSpPr>
          <p:cNvPr id="173059" name="Rectangle 3"/>
          <p:cNvSpPr>
            <a:spLocks noGrp="1" noChangeArrowheads="1"/>
          </p:cNvSpPr>
          <p:nvPr>
            <p:ph type="ctrTitle"/>
          </p:nvPr>
        </p:nvSpPr>
        <p:spPr>
          <a:xfrm>
            <a:off x="0" y="152400"/>
            <a:ext cx="8991600" cy="838200"/>
          </a:xfrm>
        </p:spPr>
        <p:txBody>
          <a:bodyPr/>
          <a:lstStyle/>
          <a:p>
            <a:r>
              <a:rPr lang="en-US" sz="4000"/>
              <a:t>CD-MUSIC (#2)</a:t>
            </a:r>
            <a:br>
              <a:rPr lang="en-US" sz="4000"/>
            </a:br>
            <a:endParaRPr lang="en-US" sz="240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Text Box 2"/>
          <p:cNvSpPr txBox="1">
            <a:spLocks noChangeArrowheads="1"/>
          </p:cNvSpPr>
          <p:nvPr/>
        </p:nvSpPr>
        <p:spPr bwMode="auto">
          <a:xfrm>
            <a:off x="0" y="914400"/>
            <a:ext cx="9144000" cy="5181600"/>
          </a:xfrm>
          <a:prstGeom prst="rect">
            <a:avLst/>
          </a:prstGeom>
          <a:noFill/>
          <a:ln w="9525">
            <a:noFill/>
            <a:miter lim="800000"/>
            <a:headEnd/>
            <a:tailEnd/>
          </a:ln>
          <a:effectLst/>
        </p:spPr>
        <p:txBody>
          <a:bodyPr/>
          <a:lstStyle/>
          <a:p>
            <a:pPr marL="457200" indent="-457200">
              <a:buSzPct val="125000"/>
            </a:pPr>
            <a:r>
              <a:rPr lang="en-US" sz="2000"/>
              <a:t> </a:t>
            </a:r>
            <a:r>
              <a:rPr lang="en-US"/>
              <a:t>Model characteristics:</a:t>
            </a:r>
            <a:r>
              <a:rPr lang="en-US" sz="2000"/>
              <a:t> </a:t>
            </a:r>
          </a:p>
          <a:p>
            <a:pPr marL="457200" indent="-457200">
              <a:buSzPct val="125000"/>
            </a:pPr>
            <a:endParaRPr lang="en-US" sz="2000"/>
          </a:p>
          <a:p>
            <a:pPr marL="914400" lvl="1" indent="-457200">
              <a:buFontTx/>
              <a:buAutoNum type="arabicParenR" startAt="5"/>
            </a:pPr>
            <a:r>
              <a:rPr lang="en-US" sz="2000"/>
              <a:t>The model therefore assigns different sorption characteristics to the different crystallographic faces on a solid.</a:t>
            </a:r>
          </a:p>
          <a:p>
            <a:pPr marL="914400" lvl="1" indent="-457200">
              <a:buFontTx/>
              <a:buAutoNum type="arabicParenR" startAt="5"/>
            </a:pPr>
            <a:endParaRPr lang="en-US" sz="2000"/>
          </a:p>
          <a:p>
            <a:pPr marL="914400" lvl="1" indent="-457200">
              <a:buFontTx/>
              <a:buAutoNum type="arabicParenR" startAt="5"/>
            </a:pPr>
            <a:r>
              <a:rPr lang="en-US" sz="2000"/>
              <a:t>It considers that outer-sphere (hydrated) complexes are present on a third electrostatic plane (the 2 or d plane), located about one half  to one water molecule away from the solid surface.</a:t>
            </a:r>
          </a:p>
          <a:p>
            <a:pPr marL="914400" lvl="1" indent="-457200">
              <a:buFontTx/>
              <a:buAutoNum type="arabicParenR" startAt="5"/>
            </a:pPr>
            <a:endParaRPr lang="en-US" sz="2000"/>
          </a:p>
          <a:p>
            <a:pPr marL="914400" lvl="1" indent="-457200">
              <a:buFontTx/>
              <a:buAutoNum type="arabicParenR" startAt="5"/>
            </a:pPr>
            <a:r>
              <a:rPr lang="en-US" sz="2000"/>
              <a:t>The model describes well the sorption of phosphate on goethite </a:t>
            </a:r>
            <a:r>
              <a:rPr lang="nl-NL" sz="2000"/>
              <a:t>(Hiemstra and Van Riemsdijk, 1996) </a:t>
            </a:r>
            <a:r>
              <a:rPr lang="en-US" sz="2000"/>
              <a:t>and has also been used to describe the protonation characteristics of calcite (Wolthers, Charlet and Van Cappellen, 2004).</a:t>
            </a:r>
          </a:p>
          <a:p>
            <a:pPr marL="914400" lvl="1" indent="-457200">
              <a:buFontTx/>
              <a:buAutoNum type="arabicParenR" startAt="5"/>
            </a:pPr>
            <a:endParaRPr lang="en-US" sz="2000"/>
          </a:p>
          <a:p>
            <a:pPr marL="914400" lvl="1" indent="-457200">
              <a:buFontTx/>
              <a:buAutoNum type="arabicParenR" startAt="5"/>
            </a:pPr>
            <a:endParaRPr lang="en-US" sz="2000"/>
          </a:p>
          <a:p>
            <a:pPr marL="914400" lvl="1" indent="-457200">
              <a:buFontTx/>
              <a:buAutoNum type="arabicParenR" startAt="5"/>
            </a:pPr>
            <a:endParaRPr lang="en-US" sz="2000"/>
          </a:p>
        </p:txBody>
      </p:sp>
      <p:sp>
        <p:nvSpPr>
          <p:cNvPr id="177155" name="Rectangle 3"/>
          <p:cNvSpPr>
            <a:spLocks noGrp="1" noChangeArrowheads="1"/>
          </p:cNvSpPr>
          <p:nvPr>
            <p:ph type="ctrTitle"/>
          </p:nvPr>
        </p:nvSpPr>
        <p:spPr>
          <a:xfrm>
            <a:off x="0" y="152400"/>
            <a:ext cx="8991600" cy="838200"/>
          </a:xfrm>
        </p:spPr>
        <p:txBody>
          <a:bodyPr/>
          <a:lstStyle/>
          <a:p>
            <a:r>
              <a:rPr lang="en-US" sz="4000"/>
              <a:t>CD-MUSIC (#3)</a:t>
            </a:r>
            <a:br>
              <a:rPr lang="en-US" sz="4000"/>
            </a:br>
            <a:endParaRPr lang="en-US" sz="240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10" name="Picture 6"/>
          <p:cNvPicPr>
            <a:picLocks noChangeAspect="1" noChangeArrowheads="1"/>
          </p:cNvPicPr>
          <p:nvPr/>
        </p:nvPicPr>
        <p:blipFill>
          <a:blip r:embed="rId3" cstate="print"/>
          <a:srcRect/>
          <a:stretch>
            <a:fillRect/>
          </a:stretch>
        </p:blipFill>
        <p:spPr bwMode="auto">
          <a:xfrm>
            <a:off x="3352800" y="0"/>
            <a:ext cx="5143500" cy="6705600"/>
          </a:xfrm>
          <a:prstGeom prst="rect">
            <a:avLst/>
          </a:prstGeom>
          <a:noFill/>
          <a:ln w="9525">
            <a:noFill/>
            <a:miter lim="800000"/>
            <a:headEnd/>
            <a:tailEnd/>
          </a:ln>
          <a:effectLst/>
        </p:spPr>
      </p:pic>
      <p:sp>
        <p:nvSpPr>
          <p:cNvPr id="226311" name="Text Box 7"/>
          <p:cNvSpPr txBox="1">
            <a:spLocks noChangeArrowheads="1"/>
          </p:cNvSpPr>
          <p:nvPr/>
        </p:nvSpPr>
        <p:spPr bwMode="auto">
          <a:xfrm>
            <a:off x="136525" y="649288"/>
            <a:ext cx="2611438" cy="1187450"/>
          </a:xfrm>
          <a:prstGeom prst="rect">
            <a:avLst/>
          </a:prstGeom>
          <a:noFill/>
          <a:ln w="9525">
            <a:noFill/>
            <a:miter lim="800000"/>
            <a:headEnd/>
            <a:tailEnd/>
          </a:ln>
          <a:effectLst/>
        </p:spPr>
        <p:txBody>
          <a:bodyPr wrap="none">
            <a:spAutoFit/>
          </a:bodyPr>
          <a:lstStyle/>
          <a:p>
            <a:r>
              <a:rPr lang="en-US"/>
              <a:t>CD-MUSIC</a:t>
            </a:r>
          </a:p>
          <a:p>
            <a:endParaRPr lang="en-US"/>
          </a:p>
          <a:p>
            <a:r>
              <a:rPr lang="en-US"/>
              <a:t>triple-plane model</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356" name="Picture 4"/>
          <p:cNvPicPr>
            <a:picLocks noChangeAspect="1" noChangeArrowheads="1"/>
          </p:cNvPicPr>
          <p:nvPr/>
        </p:nvPicPr>
        <p:blipFill>
          <a:blip r:embed="rId3" cstate="print"/>
          <a:srcRect/>
          <a:stretch>
            <a:fillRect/>
          </a:stretch>
        </p:blipFill>
        <p:spPr bwMode="auto">
          <a:xfrm>
            <a:off x="2209800" y="152400"/>
            <a:ext cx="6781800" cy="6634163"/>
          </a:xfrm>
          <a:prstGeom prst="rect">
            <a:avLst/>
          </a:prstGeom>
          <a:noFill/>
          <a:ln w="9525">
            <a:noFill/>
            <a:miter lim="800000"/>
            <a:headEnd/>
            <a:tailEnd/>
          </a:ln>
          <a:effectLst/>
        </p:spPr>
      </p:pic>
      <p:sp>
        <p:nvSpPr>
          <p:cNvPr id="228357" name="Text Box 5"/>
          <p:cNvSpPr txBox="1">
            <a:spLocks noChangeArrowheads="1"/>
          </p:cNvSpPr>
          <p:nvPr/>
        </p:nvSpPr>
        <p:spPr bwMode="auto">
          <a:xfrm>
            <a:off x="136525" y="954088"/>
            <a:ext cx="1709738" cy="1917700"/>
          </a:xfrm>
          <a:prstGeom prst="rect">
            <a:avLst/>
          </a:prstGeom>
          <a:noFill/>
          <a:ln w="9525">
            <a:noFill/>
            <a:miter lim="800000"/>
            <a:headEnd/>
            <a:tailEnd/>
          </a:ln>
          <a:effectLst/>
        </p:spPr>
        <p:txBody>
          <a:bodyPr wrap="none">
            <a:spAutoFit/>
          </a:bodyPr>
          <a:lstStyle/>
          <a:p>
            <a:r>
              <a:rPr lang="en-US"/>
              <a:t>CD-MUSIC</a:t>
            </a:r>
          </a:p>
          <a:p>
            <a:endParaRPr lang="en-US"/>
          </a:p>
          <a:p>
            <a:r>
              <a:rPr lang="en-US"/>
              <a:t>charge</a:t>
            </a:r>
          </a:p>
          <a:p>
            <a:r>
              <a:rPr lang="en-US"/>
              <a:t>distribution</a:t>
            </a:r>
          </a:p>
          <a:p>
            <a:r>
              <a:rPr lang="en-US"/>
              <a:t>example</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4" name="Picture 4"/>
          <p:cNvPicPr>
            <a:picLocks noChangeAspect="1" noChangeArrowheads="1"/>
          </p:cNvPicPr>
          <p:nvPr/>
        </p:nvPicPr>
        <p:blipFill>
          <a:blip r:embed="rId3" cstate="print"/>
          <a:srcRect/>
          <a:stretch>
            <a:fillRect/>
          </a:stretch>
        </p:blipFill>
        <p:spPr bwMode="auto">
          <a:xfrm>
            <a:off x="2438400" y="152400"/>
            <a:ext cx="6524625" cy="6286500"/>
          </a:xfrm>
          <a:prstGeom prst="rect">
            <a:avLst/>
          </a:prstGeom>
          <a:noFill/>
          <a:ln w="9525">
            <a:noFill/>
            <a:miter lim="800000"/>
            <a:headEnd/>
            <a:tailEnd/>
          </a:ln>
          <a:effectLst/>
        </p:spPr>
      </p:pic>
      <p:sp>
        <p:nvSpPr>
          <p:cNvPr id="230405" name="Text Box 5"/>
          <p:cNvSpPr txBox="1">
            <a:spLocks noChangeArrowheads="1"/>
          </p:cNvSpPr>
          <p:nvPr/>
        </p:nvSpPr>
        <p:spPr bwMode="auto">
          <a:xfrm>
            <a:off x="136525" y="649288"/>
            <a:ext cx="1847850" cy="2647950"/>
          </a:xfrm>
          <a:prstGeom prst="rect">
            <a:avLst/>
          </a:prstGeom>
          <a:noFill/>
          <a:ln w="9525">
            <a:noFill/>
            <a:miter lim="800000"/>
            <a:headEnd/>
            <a:tailEnd/>
          </a:ln>
          <a:effectLst/>
        </p:spPr>
        <p:txBody>
          <a:bodyPr wrap="none">
            <a:spAutoFit/>
          </a:bodyPr>
          <a:lstStyle/>
          <a:p>
            <a:r>
              <a:rPr lang="en-US"/>
              <a:t>CD-MUSIC</a:t>
            </a:r>
          </a:p>
          <a:p>
            <a:endParaRPr lang="en-US"/>
          </a:p>
          <a:p>
            <a:r>
              <a:rPr lang="en-US"/>
              <a:t>Goethite</a:t>
            </a:r>
          </a:p>
          <a:p>
            <a:r>
              <a:rPr lang="en-US"/>
              <a:t>crystal</a:t>
            </a:r>
          </a:p>
          <a:p>
            <a:r>
              <a:rPr lang="en-US"/>
              <a:t>coordination</a:t>
            </a:r>
          </a:p>
          <a:p>
            <a:r>
              <a:rPr lang="en-US"/>
              <a:t>for the </a:t>
            </a:r>
          </a:p>
          <a:p>
            <a:r>
              <a:rPr lang="en-US"/>
              <a:t>110 face</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8" name="Picture 4"/>
          <p:cNvPicPr>
            <a:picLocks noChangeAspect="1" noChangeArrowheads="1"/>
          </p:cNvPicPr>
          <p:nvPr/>
        </p:nvPicPr>
        <p:blipFill>
          <a:blip r:embed="rId3" cstate="print"/>
          <a:srcRect/>
          <a:stretch>
            <a:fillRect/>
          </a:stretch>
        </p:blipFill>
        <p:spPr bwMode="auto">
          <a:xfrm>
            <a:off x="0" y="1600200"/>
            <a:ext cx="9144000" cy="3714750"/>
          </a:xfrm>
          <a:prstGeom prst="rect">
            <a:avLst/>
          </a:prstGeom>
          <a:noFill/>
          <a:ln w="9525">
            <a:noFill/>
            <a:miter lim="800000"/>
            <a:headEnd/>
            <a:tailEnd/>
          </a:ln>
          <a:effectLst/>
        </p:spPr>
      </p:pic>
      <p:sp>
        <p:nvSpPr>
          <p:cNvPr id="231429" name="Text Box 5"/>
          <p:cNvSpPr txBox="1">
            <a:spLocks noChangeArrowheads="1"/>
          </p:cNvSpPr>
          <p:nvPr/>
        </p:nvSpPr>
        <p:spPr bwMode="auto">
          <a:xfrm>
            <a:off x="838200" y="381000"/>
            <a:ext cx="7315200" cy="457200"/>
          </a:xfrm>
          <a:prstGeom prst="rect">
            <a:avLst/>
          </a:prstGeom>
          <a:noFill/>
          <a:ln w="9525">
            <a:noFill/>
            <a:miter lim="800000"/>
            <a:headEnd/>
            <a:tailEnd/>
          </a:ln>
          <a:effectLst/>
        </p:spPr>
        <p:txBody>
          <a:bodyPr>
            <a:spAutoFit/>
          </a:bodyPr>
          <a:lstStyle/>
          <a:p>
            <a:r>
              <a:rPr lang="en-US"/>
              <a:t>CD-MUSIC model: phosphate sorption on goethite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1026"/>
          <p:cNvPicPr>
            <a:picLocks noChangeAspect="1" noChangeArrowheads="1"/>
          </p:cNvPicPr>
          <p:nvPr/>
        </p:nvPicPr>
        <p:blipFill>
          <a:blip r:embed="rId3" cstate="print"/>
          <a:srcRect/>
          <a:stretch>
            <a:fillRect/>
          </a:stretch>
        </p:blipFill>
        <p:spPr bwMode="auto">
          <a:xfrm>
            <a:off x="914400" y="152400"/>
            <a:ext cx="7086600" cy="5805488"/>
          </a:xfrm>
          <a:prstGeom prst="rect">
            <a:avLst/>
          </a:prstGeom>
          <a:noFill/>
          <a:ln w="9525">
            <a:noFill/>
            <a:miter lim="800000"/>
            <a:headEnd/>
            <a:tailEnd/>
          </a:ln>
          <a:effectLst/>
        </p:spPr>
      </p:pic>
      <p:sp>
        <p:nvSpPr>
          <p:cNvPr id="133123" name="Text Box 1027"/>
          <p:cNvSpPr txBox="1">
            <a:spLocks noChangeArrowheads="1"/>
          </p:cNvSpPr>
          <p:nvPr/>
        </p:nvSpPr>
        <p:spPr bwMode="auto">
          <a:xfrm>
            <a:off x="381000" y="6172200"/>
            <a:ext cx="8610600" cy="641350"/>
          </a:xfrm>
          <a:prstGeom prst="rect">
            <a:avLst/>
          </a:prstGeom>
          <a:noFill/>
          <a:ln w="9525">
            <a:noFill/>
            <a:miter lim="800000"/>
            <a:headEnd/>
            <a:tailEnd/>
          </a:ln>
          <a:effectLst/>
        </p:spPr>
        <p:txBody>
          <a:bodyPr>
            <a:spAutoFit/>
          </a:bodyPr>
          <a:lstStyle/>
          <a:p>
            <a:r>
              <a:rPr lang="en-US" sz="1800">
                <a:latin typeface="Symbol" pitchFamily="18" charset="2"/>
              </a:rPr>
              <a:t>G </a:t>
            </a:r>
            <a:r>
              <a:rPr lang="en-US" sz="1800">
                <a:latin typeface="Arial" charset="0"/>
              </a:rPr>
              <a:t>is the amount sorbed; C the amount in solution; a is the Freundlich exponential factor</a:t>
            </a:r>
            <a:endParaRPr lang="en-US" sz="1800">
              <a:latin typeface="Symbol" pitchFamily="18" charset="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723900" y="990600"/>
            <a:ext cx="7696200" cy="3962400"/>
          </a:xfrm>
        </p:spPr>
        <p:txBody>
          <a:bodyPr/>
          <a:lstStyle/>
          <a:p>
            <a:r>
              <a:rPr lang="en-US"/>
              <a:t>Thermodynamic </a:t>
            </a:r>
            <a:br>
              <a:rPr lang="en-US"/>
            </a:br>
            <a:r>
              <a:rPr lang="en-US"/>
              <a:t>Speciation-based </a:t>
            </a:r>
            <a:br>
              <a:rPr lang="en-US"/>
            </a:br>
            <a:r>
              <a:rPr lang="en-US"/>
              <a:t>Sorption Models</a:t>
            </a:r>
          </a:p>
        </p:txBody>
      </p:sp>
    </p:spTree>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themeOverride>
</file>

<file path=ppt/theme/themeOverride10.xml><?xml version="1.0" encoding="utf-8"?>
<a:themeOverride xmlns:a="http://schemas.openxmlformats.org/drawingml/2006/main">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themeOverride>
</file>

<file path=ppt/theme/themeOverride11.xml><?xml version="1.0" encoding="utf-8"?>
<a:themeOverride xmlns:a="http://schemas.openxmlformats.org/drawingml/2006/main">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themeOverride>
</file>

<file path=ppt/theme/themeOverride12.xml><?xml version="1.0" encoding="utf-8"?>
<a:themeOverride xmlns:a="http://schemas.openxmlformats.org/drawingml/2006/main">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themeOverride>
</file>

<file path=ppt/theme/themeOverride13.xml><?xml version="1.0" encoding="utf-8"?>
<a:themeOverride xmlns:a="http://schemas.openxmlformats.org/drawingml/2006/main">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themeOverride>
</file>

<file path=ppt/theme/themeOverride2.xml><?xml version="1.0" encoding="utf-8"?>
<a:themeOverride xmlns:a="http://schemas.openxmlformats.org/drawingml/2006/main">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themeOverride>
</file>

<file path=ppt/theme/themeOverride3.xml><?xml version="1.0" encoding="utf-8"?>
<a:themeOverride xmlns:a="http://schemas.openxmlformats.org/drawingml/2006/main">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themeOverride>
</file>

<file path=ppt/theme/themeOverride4.xml><?xml version="1.0" encoding="utf-8"?>
<a:themeOverride xmlns:a="http://schemas.openxmlformats.org/drawingml/2006/main">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themeOverride>
</file>

<file path=ppt/theme/themeOverride5.xml><?xml version="1.0" encoding="utf-8"?>
<a:themeOverride xmlns:a="http://schemas.openxmlformats.org/drawingml/2006/main">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themeOverride>
</file>

<file path=ppt/theme/themeOverride6.xml><?xml version="1.0" encoding="utf-8"?>
<a:themeOverride xmlns:a="http://schemas.openxmlformats.org/drawingml/2006/main">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themeOverride>
</file>

<file path=ppt/theme/themeOverride7.xml><?xml version="1.0" encoding="utf-8"?>
<a:themeOverride xmlns:a="http://schemas.openxmlformats.org/drawingml/2006/main">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themeOverride>
</file>

<file path=ppt/theme/themeOverride8.xml><?xml version="1.0" encoding="utf-8"?>
<a:themeOverride xmlns:a="http://schemas.openxmlformats.org/drawingml/2006/main">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themeOverride>
</file>

<file path=ppt/theme/themeOverride9.xml><?xml version="1.0" encoding="utf-8"?>
<a:themeOverride xmlns:a="http://schemas.openxmlformats.org/drawingml/2006/main">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themeOverride>
</file>

<file path=docProps/app.xml><?xml version="1.0" encoding="utf-8"?>
<Properties xmlns="http://schemas.openxmlformats.org/officeDocument/2006/extended-properties" xmlns:vt="http://schemas.openxmlformats.org/officeDocument/2006/docPropsVTypes">
  <TotalTime>17047</TotalTime>
  <Words>3699</Words>
  <Application>Microsoft Office PowerPoint</Application>
  <PresentationFormat>On-screen Show (4:3)</PresentationFormat>
  <Paragraphs>405</Paragraphs>
  <Slides>75</Slides>
  <Notes>74</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75</vt:i4>
      </vt:variant>
    </vt:vector>
  </HeadingPairs>
  <TitlesOfParts>
    <vt:vector size="79" baseType="lpstr">
      <vt:lpstr>Default Design</vt:lpstr>
      <vt:lpstr>Equation</vt:lpstr>
      <vt:lpstr>Worksheet</vt:lpstr>
      <vt:lpstr>Photo Editor Photo</vt:lpstr>
      <vt:lpstr>Sorption Reactions</vt:lpstr>
      <vt:lpstr>Sorption processes</vt:lpstr>
      <vt:lpstr>Some Simple Models</vt:lpstr>
      <vt:lpstr>Slide 4</vt:lpstr>
      <vt:lpstr>Slide 5</vt:lpstr>
      <vt:lpstr>Slide 6</vt:lpstr>
      <vt:lpstr>Slide 7</vt:lpstr>
      <vt:lpstr>Slide 8</vt:lpstr>
      <vt:lpstr>Thermodynamic  Speciation-based  Sorption Models</vt:lpstr>
      <vt:lpstr>Slide 10</vt:lpstr>
      <vt:lpstr>ION EXCHANGE MODELS</vt:lpstr>
      <vt:lpstr>Ion Exchange Calculations (#1)</vt:lpstr>
      <vt:lpstr>Ion Exchange (#2)</vt:lpstr>
      <vt:lpstr>Ion Exchange (#3)</vt:lpstr>
      <vt:lpstr>Slide 15</vt:lpstr>
      <vt:lpstr>Slide 16</vt:lpstr>
      <vt:lpstr>Exercise S2</vt:lpstr>
      <vt:lpstr>S2 Questions</vt:lpstr>
      <vt:lpstr>S2 Questions (b&amp;c)</vt:lpstr>
      <vt:lpstr>Ion Exchange: thermo. concepts (#1)</vt:lpstr>
      <vt:lpstr>Ion Exchange: thermo. concepts (#2)</vt:lpstr>
      <vt:lpstr>Ion Exchange: thermo. concepts (#3)</vt:lpstr>
      <vt:lpstr>Ion Exchange: thermo. concepts (#4)</vt:lpstr>
      <vt:lpstr>Slide 24</vt:lpstr>
      <vt:lpstr>Slide 25</vt:lpstr>
      <vt:lpstr>Ion Exchange &amp; Transport (#1)</vt:lpstr>
      <vt:lpstr>Ion Exchange &amp; Transport (#2)</vt:lpstr>
      <vt:lpstr>Slide 28</vt:lpstr>
      <vt:lpstr>Slide 29</vt:lpstr>
      <vt:lpstr>Slide 30</vt:lpstr>
      <vt:lpstr>Ionic strength &amp; sorbent effects on ion exchange</vt:lpstr>
      <vt:lpstr>Slide 32</vt:lpstr>
      <vt:lpstr>Slide 33</vt:lpstr>
      <vt:lpstr>Ion exchange: final remarks</vt:lpstr>
      <vt:lpstr>Slide 35</vt:lpstr>
      <vt:lpstr>Surface Complexation Models </vt:lpstr>
      <vt:lpstr>Surface Complexation Principles </vt:lpstr>
      <vt:lpstr>Slide 38</vt:lpstr>
      <vt:lpstr>Slide 39</vt:lpstr>
      <vt:lpstr>Slide 40</vt:lpstr>
      <vt:lpstr>Slide 41</vt:lpstr>
      <vt:lpstr>Slide 42</vt:lpstr>
      <vt:lpstr>Slide 43</vt:lpstr>
      <vt:lpstr>Slide 44</vt:lpstr>
      <vt:lpstr>Slide 45</vt:lpstr>
      <vt:lpstr>Gouy-Chapman Double-Layer Theory</vt:lpstr>
      <vt:lpstr>Slide 47</vt:lpstr>
      <vt:lpstr>Slide 48</vt:lpstr>
      <vt:lpstr>Slide 49</vt:lpstr>
      <vt:lpstr>Slide 50</vt:lpstr>
      <vt:lpstr>Slide 51</vt:lpstr>
      <vt:lpstr>Surface complexation equations</vt:lpstr>
      <vt:lpstr>Slide 53</vt:lpstr>
      <vt:lpstr>Surface Complexation Calcs. (#1)</vt:lpstr>
      <vt:lpstr>Surface Complexation (#2)</vt:lpstr>
      <vt:lpstr>Surface complexation (#3)</vt:lpstr>
      <vt:lpstr>Sorption parameters for HFO (from Dzombak &amp;  Morel, 1990)</vt:lpstr>
      <vt:lpstr>Slide 58</vt:lpstr>
      <vt:lpstr>Slide 59</vt:lpstr>
      <vt:lpstr>Slide 60</vt:lpstr>
      <vt:lpstr>Slide 61</vt:lpstr>
      <vt:lpstr>Thermodynamic and printing toolbars</vt:lpstr>
      <vt:lpstr>USER_PUNCH keyword</vt:lpstr>
      <vt:lpstr>Slide 64</vt:lpstr>
      <vt:lpstr>Slide 65</vt:lpstr>
      <vt:lpstr>Slide 66</vt:lpstr>
      <vt:lpstr>Slide 67</vt:lpstr>
      <vt:lpstr>Other sorption models</vt:lpstr>
      <vt:lpstr>The CD-MUSIC model  Greater harmony in describing solid/solution interfaces and sorption</vt:lpstr>
      <vt:lpstr>CD-MUSIC (#2) </vt:lpstr>
      <vt:lpstr>CD-MUSIC (#3) </vt:lpstr>
      <vt:lpstr>Slide 72</vt:lpstr>
      <vt:lpstr>Slide 73</vt:lpstr>
      <vt:lpstr>Slide 74</vt:lpstr>
      <vt:lpstr>Slide 75</vt:lpstr>
    </vt:vector>
  </TitlesOfParts>
  <Company>USGS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Defining Solutions</dc:title>
  <dc:creator>dlpark</dc:creator>
  <cp:lastModifiedBy>dlpark</cp:lastModifiedBy>
  <cp:revision>105</cp:revision>
  <dcterms:created xsi:type="dcterms:W3CDTF">2003-02-28T17:52:05Z</dcterms:created>
  <dcterms:modified xsi:type="dcterms:W3CDTF">2011-03-08T14:55:46Z</dcterms:modified>
</cp:coreProperties>
</file>