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</p:sldMasterIdLst>
  <p:handoutMasterIdLst>
    <p:handoutMasterId r:id="rId57"/>
  </p:handoutMasterIdLst>
  <p:sldIdLst>
    <p:sldId id="256" r:id="rId3"/>
    <p:sldId id="258" r:id="rId4"/>
    <p:sldId id="257" r:id="rId5"/>
    <p:sldId id="266" r:id="rId6"/>
    <p:sldId id="296" r:id="rId7"/>
    <p:sldId id="297" r:id="rId8"/>
    <p:sldId id="298" r:id="rId9"/>
    <p:sldId id="299" r:id="rId10"/>
    <p:sldId id="262" r:id="rId11"/>
    <p:sldId id="259" r:id="rId12"/>
    <p:sldId id="263" r:id="rId13"/>
    <p:sldId id="260" r:id="rId14"/>
    <p:sldId id="264" r:id="rId15"/>
    <p:sldId id="310" r:id="rId16"/>
    <p:sldId id="265" r:id="rId17"/>
    <p:sldId id="267" r:id="rId18"/>
    <p:sldId id="268" r:id="rId19"/>
    <p:sldId id="269" r:id="rId20"/>
    <p:sldId id="270" r:id="rId21"/>
    <p:sldId id="304" r:id="rId22"/>
    <p:sldId id="272" r:id="rId23"/>
    <p:sldId id="273" r:id="rId24"/>
    <p:sldId id="274" r:id="rId25"/>
    <p:sldId id="277" r:id="rId26"/>
    <p:sldId id="261" r:id="rId27"/>
    <p:sldId id="305" r:id="rId28"/>
    <p:sldId id="289" r:id="rId29"/>
    <p:sldId id="281" r:id="rId30"/>
    <p:sldId id="282" r:id="rId31"/>
    <p:sldId id="283" r:id="rId32"/>
    <p:sldId id="284" r:id="rId33"/>
    <p:sldId id="285" r:id="rId34"/>
    <p:sldId id="286" r:id="rId35"/>
    <p:sldId id="288" r:id="rId36"/>
    <p:sldId id="308" r:id="rId37"/>
    <p:sldId id="311" r:id="rId38"/>
    <p:sldId id="312" r:id="rId39"/>
    <p:sldId id="275" r:id="rId40"/>
    <p:sldId id="279" r:id="rId41"/>
    <p:sldId id="300" r:id="rId42"/>
    <p:sldId id="313" r:id="rId43"/>
    <p:sldId id="301" r:id="rId44"/>
    <p:sldId id="314" r:id="rId45"/>
    <p:sldId id="302" r:id="rId46"/>
    <p:sldId id="303" r:id="rId47"/>
    <p:sldId id="276" r:id="rId48"/>
    <p:sldId id="290" r:id="rId49"/>
    <p:sldId id="291" r:id="rId50"/>
    <p:sldId id="292" r:id="rId51"/>
    <p:sldId id="293" r:id="rId52"/>
    <p:sldId id="294" r:id="rId53"/>
    <p:sldId id="278" r:id="rId54"/>
    <p:sldId id="295" r:id="rId55"/>
    <p:sldId id="315" r:id="rId5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bg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0066"/>
    <a:srgbClr val="00FF00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202" autoAdjust="0"/>
    <p:restoredTop sz="94660"/>
  </p:normalViewPr>
  <p:slideViewPr>
    <p:cSldViewPr>
      <p:cViewPr varScale="1">
        <p:scale>
          <a:sx n="107" d="100"/>
          <a:sy n="107" d="100"/>
        </p:scale>
        <p:origin x="-10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14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slide" Target="slides/slide45.xml"/><Relationship Id="rId50" Type="http://schemas.openxmlformats.org/officeDocument/2006/relationships/slide" Target="slides/slide48.xml"/><Relationship Id="rId55" Type="http://schemas.openxmlformats.org/officeDocument/2006/relationships/slide" Target="slides/slide53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slide" Target="slides/slide39.xml"/><Relationship Id="rId54" Type="http://schemas.openxmlformats.org/officeDocument/2006/relationships/slide" Target="slides/slide5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slide" Target="slides/slide51.xml"/><Relationship Id="rId58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slide" Target="slides/slide47.xml"/><Relationship Id="rId57" Type="http://schemas.openxmlformats.org/officeDocument/2006/relationships/handoutMaster" Target="handoutMasters/handoutMaster1.xml"/><Relationship Id="rId61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slide" Target="slides/slide50.xml"/><Relationship Id="rId6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slide" Target="slides/slide46.xml"/><Relationship Id="rId56" Type="http://schemas.openxmlformats.org/officeDocument/2006/relationships/slide" Target="slides/slide54.xml"/><Relationship Id="rId8" Type="http://schemas.openxmlformats.org/officeDocument/2006/relationships/slide" Target="slides/slide6.xml"/><Relationship Id="rId51" Type="http://schemas.openxmlformats.org/officeDocument/2006/relationships/slide" Target="slides/slide49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slide" Target="slides/slide44.xml"/><Relationship Id="rId59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image" Target="../media/image3.e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image" Target="../media/image6.emf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image" Target="../media/image12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D53A55-E957-410F-AABD-10C65E49A695}" type="datetimeFigureOut">
              <a:rPr lang="en-US" smtClean="0"/>
              <a:t>3/17/2011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79392BF-356C-46D1-AF6F-E52D435DF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09053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B24729-7A6B-4AAB-8712-21B0C84CD8F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8700EB-30E3-44DC-BBAE-0D20D293AE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B52872-6C2B-4439-B321-D635E8CB3C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D573B4-79B8-4B77-A878-67A6584367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27FEE2-69FA-4E7F-8DC9-7043402B369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55F234-A6A9-42C3-9F5A-6953032E1D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378D4C-CFA6-4158-A0AB-75567164B72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57B9F1-8D59-4A39-937C-74B1DD35075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3544EA-44A1-4A12-9959-13F40D34CD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A5763-20CE-4083-AAB0-E3F5CF4BD8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6B0394-A1E5-4FB8-9E2D-7332613F088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560AEF-1494-45B0-8444-C7D874C6CAC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7" name="Picture 23" descr="Image of small USGS Identifier"/>
          <p:cNvPicPr>
            <a:picLocks noChangeAspect="1" noChangeArrowheads="1"/>
          </p:cNvPicPr>
          <p:nvPr userDrawn="1"/>
        </p:nvPicPr>
        <p:blipFill>
          <a:blip r:embed="rId2" cstate="print">
            <a:lum bright="70000" contrast="54000"/>
          </a:blip>
          <a:srcRect/>
          <a:stretch>
            <a:fillRect/>
          </a:stretch>
        </p:blipFill>
        <p:spPr bwMode="black">
          <a:xfrm>
            <a:off x="152400" y="6284913"/>
            <a:ext cx="1143000" cy="420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0624209-C0F8-4B75-9274-63850C738E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27B53FF-44AF-4C62-9E3D-5D21422E4E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31EF2A6-F3F7-4824-9A72-DBA9D49299D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1389E0-1099-4D25-B9C6-FF0CEC1275E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72E9A-7728-4C77-A681-1CF77F9368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E0AB58-9422-4CF6-B910-A48F95714E8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3542CF-CB79-42F2-9761-47C12582379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F4C16E-A2B8-464B-BB62-0A2B1691082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50D018-8CFD-4854-8A33-4976FB1CE9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84488FA-7093-4D3B-9FBF-810C47BF62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9B848E1-9DD6-4413-ADF1-50A59905C9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FFFF00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75000"/>
        <a:buFont typeface="Wingdings" pitchFamily="2" charset="2"/>
        <a:buChar char="Ø"/>
        <a:defRPr sz="3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SzPct val="150000"/>
        <a:buChar char="•"/>
        <a:defRPr sz="2800">
          <a:solidFill>
            <a:schemeClr val="bg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FFF00"/>
        </a:buClr>
        <a:buFont typeface="Wingdings" pitchFamily="2" charset="2"/>
        <a:buChar char="§"/>
        <a:defRPr sz="2400">
          <a:solidFill>
            <a:schemeClr val="bg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bg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bg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89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solidFill>
                  <a:schemeClr val="tx1"/>
                </a:solidFill>
                <a:latin typeface="+mn-lt"/>
              </a:defRPr>
            </a:lvl1pPr>
          </a:lstStyle>
          <a:p>
            <a:pPr>
              <a:defRPr/>
            </a:pPr>
            <a:fld id="{52754BCD-971F-4125-81BE-F08FF47A68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image" Target="../media/image17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4.bin"/><Relationship Id="rId5" Type="http://schemas.openxmlformats.org/officeDocument/2006/relationships/image" Target="../media/image16.wmf"/><Relationship Id="rId4" Type="http://schemas.openxmlformats.org/officeDocument/2006/relationships/oleObject" Target="../embeddings/oleObject13.bin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5.bin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5.vml"/><Relationship Id="rId5" Type="http://schemas.openxmlformats.org/officeDocument/2006/relationships/image" Target="../media/image19.emf"/><Relationship Id="rId4" Type="http://schemas.openxmlformats.org/officeDocument/2006/relationships/oleObject" Target="../embeddings/Microsoft_Excel_97-2003_Worksheet1.xls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slideLayout" Target="../slideLayouts/slideLayout18.xml"/><Relationship Id="rId1" Type="http://schemas.openxmlformats.org/officeDocument/2006/relationships/vmlDrawing" Target="../drawings/vmlDrawing6.vml"/><Relationship Id="rId5" Type="http://schemas.openxmlformats.org/officeDocument/2006/relationships/image" Target="../media/image21.wmf"/><Relationship Id="rId4" Type="http://schemas.openxmlformats.org/officeDocument/2006/relationships/oleObject" Target="../embeddings/oleObject16.bin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1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e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3.emf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emf"/><Relationship Id="rId13" Type="http://schemas.openxmlformats.org/officeDocument/2006/relationships/oleObject" Target="../embeddings/oleObject9.bin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12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emf"/><Relationship Id="rId11" Type="http://schemas.openxmlformats.org/officeDocument/2006/relationships/oleObject" Target="../embeddings/oleObject8.bin"/><Relationship Id="rId5" Type="http://schemas.openxmlformats.org/officeDocument/2006/relationships/oleObject" Target="../embeddings/oleObject5.bin"/><Relationship Id="rId10" Type="http://schemas.openxmlformats.org/officeDocument/2006/relationships/image" Target="../media/image9.emf"/><Relationship Id="rId4" Type="http://schemas.openxmlformats.org/officeDocument/2006/relationships/image" Target="../media/image6.emf"/><Relationship Id="rId9" Type="http://schemas.openxmlformats.org/officeDocument/2006/relationships/oleObject" Target="../embeddings/oleObject7.bin"/><Relationship Id="rId14" Type="http://schemas.openxmlformats.org/officeDocument/2006/relationships/image" Target="../media/image11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3" Type="http://schemas.openxmlformats.org/officeDocument/2006/relationships/oleObject" Target="../embeddings/oleObject10.bin"/><Relationship Id="rId7" Type="http://schemas.openxmlformats.org/officeDocument/2006/relationships/oleObject" Target="../embeddings/oleObject1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13.emf"/><Relationship Id="rId5" Type="http://schemas.openxmlformats.org/officeDocument/2006/relationships/oleObject" Target="../embeddings/oleObject11.bin"/><Relationship Id="rId4" Type="http://schemas.openxmlformats.org/officeDocument/2006/relationships/image" Target="../media/image12.em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r>
              <a:rPr lang="en-US" sz="4000" b="1" smtClean="0">
                <a:solidFill>
                  <a:schemeClr val="tx1"/>
                </a:solidFill>
              </a:rPr>
              <a:t>Inverse</a:t>
            </a:r>
            <a:r>
              <a:rPr lang="en-US" sz="4000" smtClean="0"/>
              <a:t> </a:t>
            </a:r>
            <a:r>
              <a:rPr lang="en-US" sz="4000" b="1" smtClean="0">
                <a:solidFill>
                  <a:schemeClr val="tx1"/>
                </a:solidFill>
              </a:rPr>
              <a:t>Geochemical Modeling:</a:t>
            </a:r>
            <a:br>
              <a:rPr lang="en-US" sz="4000" b="1" smtClean="0">
                <a:solidFill>
                  <a:schemeClr val="tx1"/>
                </a:solidFill>
              </a:rPr>
            </a:br>
            <a:r>
              <a:rPr lang="en-US" sz="4000" b="1" smtClean="0">
                <a:solidFill>
                  <a:schemeClr val="tx1"/>
                </a:solidFill>
              </a:rPr>
              <a:t>Principles, Application &amp; Examples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600200" y="4800600"/>
            <a:ext cx="6400800" cy="1752600"/>
          </a:xfrm>
        </p:spPr>
        <p:txBody>
          <a:bodyPr/>
          <a:lstStyle/>
          <a:p>
            <a:pPr eaLnBrk="1" hangingPunct="1"/>
            <a:endParaRPr lang="en-US" sz="1600" smtClean="0"/>
          </a:p>
          <a:p>
            <a:pPr eaLnBrk="1" hangingPunct="1"/>
            <a:endParaRPr lang="en-US" sz="1600" smtClean="0"/>
          </a:p>
          <a:p>
            <a:pPr eaLnBrk="1" hangingPunct="1"/>
            <a:r>
              <a:rPr lang="en-US" sz="2000" smtClean="0">
                <a:solidFill>
                  <a:schemeClr val="tx1"/>
                </a:solidFill>
              </a:rPr>
              <a:t>Pierre Glynn</a:t>
            </a:r>
          </a:p>
          <a:p>
            <a:pPr eaLnBrk="1" hangingPunct="1"/>
            <a:r>
              <a:rPr lang="en-US" sz="2000" smtClean="0">
                <a:solidFill>
                  <a:schemeClr val="tx1"/>
                </a:solidFill>
              </a:rPr>
              <a:t>March 2011</a:t>
            </a:r>
          </a:p>
          <a:p>
            <a:pPr eaLnBrk="1" hangingPunct="1"/>
            <a:endParaRPr lang="en-US" sz="20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5" descr="gwc-inv-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52400"/>
            <a:ext cx="8229600" cy="64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Application requirements (#2)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6868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z="2800" b="1" smtClean="0">
                <a:solidFill>
                  <a:schemeClr val="tx1"/>
                </a:solidFill>
              </a:rPr>
              <a:t>Thermodynamic feasibility</a:t>
            </a:r>
            <a:r>
              <a:rPr lang="en-US" b="1" smtClean="0">
                <a:solidFill>
                  <a:schemeClr val="tx1"/>
                </a:solidFill>
              </a:rPr>
              <a:t>:</a:t>
            </a:r>
            <a:r>
              <a:rPr lang="en-US" smtClean="0">
                <a:solidFill>
                  <a:schemeClr val="tx1"/>
                </a:solidFill>
              </a:rPr>
              <a:t> reactions proposed are thermodynamically feasible (given SI values and thermodynamic potentials).  Speciation calculations are needed to establish SI and reaction potentials.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b="1" smtClean="0">
                <a:solidFill>
                  <a:schemeClr val="tx1"/>
                </a:solidFill>
              </a:rPr>
              <a:t>Kinetic feasibility</a:t>
            </a:r>
            <a:r>
              <a:rPr lang="en-US" b="1" smtClean="0">
                <a:solidFill>
                  <a:schemeClr val="tx1"/>
                </a:solidFill>
              </a:rPr>
              <a:t>:</a:t>
            </a:r>
            <a:r>
              <a:rPr lang="en-US" smtClean="0">
                <a:solidFill>
                  <a:schemeClr val="tx1"/>
                </a:solidFill>
              </a:rPr>
              <a:t> reaction amounts determined in the inverse models are realistic of field reaction rates, given estimated hydrologic travel times.</a:t>
            </a:r>
          </a:p>
          <a:p>
            <a:pPr eaLnBrk="1" hangingPunct="1">
              <a:lnSpc>
                <a:spcPct val="90000"/>
              </a:lnSpc>
            </a:pPr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1" name="Picture 6" descr="gwc-inv-0004-mod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152400"/>
            <a:ext cx="7142163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2" name="Text Box 7"/>
          <p:cNvSpPr txBox="1">
            <a:spLocks noChangeArrowheads="1"/>
          </p:cNvSpPr>
          <p:nvPr/>
        </p:nvSpPr>
        <p:spPr bwMode="auto">
          <a:xfrm>
            <a:off x="381000" y="5791200"/>
            <a:ext cx="44846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For a first order reaction A </a:t>
            </a:r>
            <a:r>
              <a:rPr lang="en-US">
                <a:solidFill>
                  <a:schemeClr val="tx1"/>
                </a:solidFill>
                <a:cs typeface="Arial" charset="0"/>
              </a:rPr>
              <a:t>↔ B:</a:t>
            </a:r>
          </a:p>
        </p:txBody>
      </p:sp>
      <p:graphicFrame>
        <p:nvGraphicFramePr>
          <p:cNvPr id="4098" name="Object 9"/>
          <p:cNvGraphicFramePr>
            <a:graphicFrameLocks noChangeAspect="1"/>
          </p:cNvGraphicFramePr>
          <p:nvPr/>
        </p:nvGraphicFramePr>
        <p:xfrm>
          <a:off x="4114800" y="3328988"/>
          <a:ext cx="914400" cy="1984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0" name="Equation" r:id="rId4" imgW="914400" imgH="198720" progId="">
                  <p:embed/>
                </p:oleObj>
              </mc:Choice>
              <mc:Fallback>
                <p:oleObj name="Equation" r:id="rId4" imgW="914400" imgH="19872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114800" y="3328988"/>
                        <a:ext cx="914400" cy="198437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99" name="Object 10"/>
          <p:cNvGraphicFramePr>
            <a:graphicFrameLocks noChangeAspect="1"/>
          </p:cNvGraphicFramePr>
          <p:nvPr/>
        </p:nvGraphicFramePr>
        <p:xfrm>
          <a:off x="5105400" y="5486400"/>
          <a:ext cx="3124200" cy="12557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01" name="Equation" r:id="rId6" imgW="1168200" imgH="469800" progId="">
                  <p:embed/>
                </p:oleObj>
              </mc:Choice>
              <mc:Fallback>
                <p:oleObj name="Equation" r:id="rId6" imgW="1168200" imgH="4698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5486400"/>
                        <a:ext cx="3124200" cy="125571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Application requirements (#3)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828800"/>
            <a:ext cx="8686800" cy="48006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z="2800" b="1" smtClean="0">
                <a:solidFill>
                  <a:schemeClr val="tx1"/>
                </a:solidFill>
              </a:rPr>
              <a:t>Mineralogical feasibility</a:t>
            </a:r>
            <a:r>
              <a:rPr lang="en-US" b="1" smtClean="0">
                <a:solidFill>
                  <a:schemeClr val="tx1"/>
                </a:solidFill>
              </a:rPr>
              <a:t>:</a:t>
            </a: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</a:rPr>
              <a:t>Mineral/gas  dissolution reactions proposed are feasible because the occurrence and exposure of the waters to the minerals/gases is likely. Proposed exchange/sorption reactions are feasible because the initial exchange/sorption surfaces present are realistic and likely to behave according to modeled selectivities (eg. Ca uptake/Na release).</a:t>
            </a:r>
            <a:r>
              <a:rPr lang="en-US" smtClean="0">
                <a:solidFill>
                  <a:schemeClr val="tx1"/>
                </a:solidFill>
              </a:rPr>
              <a:t> </a:t>
            </a:r>
          </a:p>
          <a:p>
            <a:pPr eaLnBrk="1" hangingPunct="1"/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3600" smtClean="0">
                <a:solidFill>
                  <a:schemeClr val="tx1"/>
                </a:solidFill>
              </a:rPr>
              <a:t>Mineralogical Determinations</a:t>
            </a:r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51054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Thin Sections or ion microprobe or Scanning Electron Microscope with Energy Dispersive X-rays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000" smtClean="0">
                <a:solidFill>
                  <a:schemeClr val="tx1"/>
                </a:solidFill>
              </a:rPr>
              <a:t>Mineralogy and composition of specific minerals.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000" smtClean="0">
                <a:solidFill>
                  <a:schemeClr val="tx1"/>
                </a:solidFill>
              </a:rPr>
              <a:t>	Poor job of fine grained secondary phases such as clays and oxy-hydroxides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Ø"/>
            </a:pPr>
            <a:endParaRPr lang="en-US" sz="20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X-ray diffraction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000" smtClean="0">
                <a:solidFill>
                  <a:schemeClr val="tx1"/>
                </a:solidFill>
              </a:rPr>
              <a:t>Gives mineralogy, including fine grained phases and clays.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000" smtClean="0">
                <a:solidFill>
                  <a:schemeClr val="tx1"/>
                </a:solidFill>
              </a:rPr>
              <a:t>Does not give the specific mineral compositions. 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§"/>
            </a:pPr>
            <a:r>
              <a:rPr lang="en-US" sz="2000" smtClean="0">
                <a:solidFill>
                  <a:schemeClr val="tx1"/>
                </a:solidFill>
              </a:rPr>
              <a:t>Quantitation techniques are improving</a:t>
            </a:r>
          </a:p>
          <a:p>
            <a:pPr lvl="1" eaLnBrk="1" hangingPunct="1">
              <a:buClr>
                <a:schemeClr val="tx1"/>
              </a:buClr>
              <a:buSzTx/>
              <a:buFont typeface="Wingdings" pitchFamily="2" charset="2"/>
              <a:buChar char="Ø"/>
            </a:pPr>
            <a:endParaRPr lang="en-US" sz="20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Knowledge of geologic framework, geochemistry and hydrology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Application requirements (#4)</a:t>
            </a: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371600"/>
            <a:ext cx="9144000" cy="52578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</a:rPr>
              <a:t>Steady-state requirements, or proper accounting of chemical/hydrologic transience.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Can be problem due to synoptic sampling of wells.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endParaRPr lang="en-US" sz="2400" smtClean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Hydrologic steady-state is established for the evolution/transit time represented by the sampled waters.  Alternatively, initial and final waters are sampled at different times and chosen to ensure hydrologic connection/direction.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endParaRPr lang="en-US" sz="2400" smtClean="0">
              <a:solidFill>
                <a:schemeClr val="tx1"/>
              </a:solidFill>
            </a:endParaRP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Chemical steady-state, or reaction fronts/zones between initial and final wells have not moved past the final well in the transit time represented by the hydrologic flow path.</a:t>
            </a:r>
            <a:r>
              <a:rPr lang="en-US" smtClean="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" y="22860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Examples and Problems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smtClean="0">
                <a:solidFill>
                  <a:schemeClr val="tx1"/>
                </a:solidFill>
              </a:rPr>
              <a:t>“Pen &amp; paper” problem </a:t>
            </a: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Two waters:  </a:t>
            </a:r>
          </a:p>
          <a:p>
            <a:pPr eaLnBrk="1" hangingPunct="1"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</a:endParaRP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Recharge water #1 is  pure.  Final water (#2) is from a well and has total Ca and total inorganic C concentrations of 8.3 and 16.0 mmol/L.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Hypothesized reacting phases are Calcite (CaCO</a:t>
            </a:r>
            <a:r>
              <a:rPr lang="en-US" sz="2400" baseline="-25000" smtClean="0">
                <a:solidFill>
                  <a:schemeClr val="tx1"/>
                </a:solidFill>
              </a:rPr>
              <a:t>3</a:t>
            </a:r>
            <a:r>
              <a:rPr lang="en-US" sz="2400" smtClean="0">
                <a:solidFill>
                  <a:schemeClr val="tx1"/>
                </a:solidFill>
              </a:rPr>
              <a:t>) and carbon dioxide (CO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).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What are the equations to solve?  How much calcite and CO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 is predicted to dissolve to make up water #2 from water #1?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Answers provided in “Inverse Modeling with PHREQC.doc” file.</a:t>
            </a:r>
          </a:p>
          <a:p>
            <a:pPr lvl="1" eaLnBrk="1" hangingPunct="1"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5146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PHREEQC Inverse modeling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INVERSE Keyword</a:t>
            </a: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066800"/>
            <a:ext cx="9144000" cy="55626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Options: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Pct val="125000"/>
            </a:pPr>
            <a:r>
              <a:rPr lang="en-US" sz="2400" b="1" smtClean="0">
                <a:solidFill>
                  <a:schemeClr val="tx1"/>
                </a:solidFill>
              </a:rPr>
              <a:t>-solutions</a:t>
            </a:r>
            <a:r>
              <a:rPr lang="en-US" sz="2400" smtClean="0">
                <a:solidFill>
                  <a:schemeClr val="tx1"/>
                </a:solidFill>
              </a:rPr>
              <a:t> - define initial solution(s) and final solution numbers.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Pct val="125000"/>
            </a:pPr>
            <a:r>
              <a:rPr lang="en-US" sz="2400" b="1" smtClean="0">
                <a:solidFill>
                  <a:schemeClr val="tx1"/>
                </a:solidFill>
              </a:rPr>
              <a:t>-phases</a:t>
            </a:r>
            <a:r>
              <a:rPr lang="en-US" sz="2400" smtClean="0">
                <a:solidFill>
                  <a:schemeClr val="tx1"/>
                </a:solidFill>
              </a:rPr>
              <a:t> – list of possible reactants (already defined with </a:t>
            </a:r>
            <a:r>
              <a:rPr lang="en-US" sz="2000" smtClean="0">
                <a:solidFill>
                  <a:schemeClr val="tx1"/>
                </a:solidFill>
              </a:rPr>
              <a:t>PHASES</a:t>
            </a:r>
            <a:r>
              <a:rPr lang="en-US" sz="2400" smtClean="0">
                <a:solidFill>
                  <a:schemeClr val="tx1"/>
                </a:solidFill>
              </a:rPr>
              <a:t> or </a:t>
            </a:r>
            <a:r>
              <a:rPr lang="en-US" sz="2000" smtClean="0">
                <a:solidFill>
                  <a:schemeClr val="tx1"/>
                </a:solidFill>
              </a:rPr>
              <a:t>EXCHANGE_SPECIES</a:t>
            </a:r>
            <a:r>
              <a:rPr lang="en-US" sz="2400" b="1" smtClean="0">
                <a:solidFill>
                  <a:schemeClr val="tx1"/>
                </a:solidFill>
              </a:rPr>
              <a:t> </a:t>
            </a:r>
            <a:r>
              <a:rPr lang="en-US" sz="2400" smtClean="0">
                <a:solidFill>
                  <a:schemeClr val="tx1"/>
                </a:solidFill>
              </a:rPr>
              <a:t>keywords) with associated dissolution or precipitation constraints and isotopic uncertainties.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Pct val="125000"/>
            </a:pPr>
            <a:r>
              <a:rPr lang="en-US" sz="2400" b="1" smtClean="0">
                <a:solidFill>
                  <a:schemeClr val="tx1"/>
                </a:solidFill>
              </a:rPr>
              <a:t>-uncertainties </a:t>
            </a:r>
            <a:r>
              <a:rPr lang="en-US" sz="2400" smtClean="0">
                <a:solidFill>
                  <a:schemeClr val="tx1"/>
                </a:solidFill>
              </a:rPr>
              <a:t>- global uncertainties for all elements in each solution.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Pct val="125000"/>
            </a:pPr>
            <a:r>
              <a:rPr lang="en-US" sz="2400" b="1" smtClean="0">
                <a:solidFill>
                  <a:schemeClr val="tx1"/>
                </a:solidFill>
              </a:rPr>
              <a:t>-balances </a:t>
            </a:r>
            <a:r>
              <a:rPr lang="en-US" sz="2400" smtClean="0">
                <a:solidFill>
                  <a:schemeClr val="tx1"/>
                </a:solidFill>
              </a:rPr>
              <a:t>- (1) force a mole balance for elements not in phases; (2) uncertainties that differ from global uncertainties.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Pct val="125000"/>
            </a:pPr>
            <a:r>
              <a:rPr lang="en-US" sz="2400" b="1" smtClean="0">
                <a:solidFill>
                  <a:schemeClr val="tx1"/>
                </a:solidFill>
              </a:rPr>
              <a:t>-isotopes </a:t>
            </a:r>
            <a:r>
              <a:rPr lang="en-US" sz="2400" smtClean="0">
                <a:solidFill>
                  <a:schemeClr val="tx1"/>
                </a:solidFill>
              </a:rPr>
              <a:t>– force an isotope balance on selected isotopes given provided uncertainties (usually in per mil or % modern C) for each solution.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gwc-inv-0002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20638"/>
            <a:ext cx="7335838" cy="6837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5"/>
          <p:cNvSpPr>
            <a:spLocks noChangeArrowheads="1"/>
          </p:cNvSpPr>
          <p:nvPr/>
        </p:nvSpPr>
        <p:spPr bwMode="auto">
          <a:xfrm>
            <a:off x="0" y="304800"/>
            <a:ext cx="91440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tx1"/>
              </a:buClr>
              <a:buSzPct val="75000"/>
              <a:buFont typeface="Wingdings" pitchFamily="2" charset="2"/>
              <a:buChar char="Ø"/>
            </a:pPr>
            <a:r>
              <a:rPr lang="en-US" sz="2800">
                <a:solidFill>
                  <a:schemeClr val="tx1"/>
                </a:solidFill>
              </a:rPr>
              <a:t>Other options: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-minimal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- models for which no phase can be removed, i.e. for which no mineral/solution subset can be found, by further solution adjustments.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-range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- maximum and minimum mole transfers obtained by varying elemental and/or isotopic adjustments within the uncertainty limits.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-force_solutions – forces one or more solution to be included in all range calculations.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-mineral_water – includes (default) or excludes water derived from minerals in the water balance equation.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-uncertainty_water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– allows an uncertainty term for the water balance equation (default is 0). </a:t>
            </a:r>
          </a:p>
          <a:p>
            <a:pPr marL="742950" lvl="1" indent="-285750">
              <a:spcBef>
                <a:spcPct val="20000"/>
              </a:spcBef>
              <a:buClr>
                <a:schemeClr val="tx1"/>
              </a:buClr>
              <a:buSzPct val="125000"/>
              <a:buFontTx/>
              <a:buChar char="•"/>
            </a:pPr>
            <a:r>
              <a:rPr lang="en-US">
                <a:solidFill>
                  <a:schemeClr val="tx1"/>
                </a:solidFill>
              </a:rPr>
              <a:t>-tolerance</a:t>
            </a:r>
            <a:r>
              <a:rPr lang="en-US" b="1">
                <a:solidFill>
                  <a:schemeClr val="tx1"/>
                </a:solidFill>
              </a:rPr>
              <a:t> </a:t>
            </a:r>
            <a:r>
              <a:rPr lang="en-US">
                <a:solidFill>
                  <a:schemeClr val="tx1"/>
                </a:solidFill>
              </a:rPr>
              <a:t>– used to adjust tolerance for optimizing solver. Larger value (than 10</a:t>
            </a:r>
            <a:r>
              <a:rPr lang="en-US" baseline="30000">
                <a:solidFill>
                  <a:schemeClr val="tx1"/>
                </a:solidFill>
              </a:rPr>
              <a:t>-10</a:t>
            </a:r>
            <a:r>
              <a:rPr lang="en-US">
                <a:solidFill>
                  <a:schemeClr val="tx1"/>
                </a:solidFill>
              </a:rPr>
              <a:t>) needed only in case of very large mole transfers (&gt; 1000 moles). </a:t>
            </a:r>
          </a:p>
          <a:p>
            <a:pPr marL="342900" indent="-342900">
              <a:spcBef>
                <a:spcPct val="20000"/>
              </a:spcBef>
              <a:buClr>
                <a:srgbClr val="FFFF00"/>
              </a:buClr>
              <a:buSzPct val="75000"/>
              <a:buFont typeface="Wingdings" pitchFamily="2" charset="2"/>
              <a:buChar char="Ø"/>
            </a:pPr>
            <a:endParaRPr lang="en-US" sz="28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PHREEQC walk-through problem</a:t>
            </a:r>
          </a:p>
        </p:txBody>
      </p:sp>
      <p:graphicFrame>
        <p:nvGraphicFramePr>
          <p:cNvPr id="19565" name="Group 109"/>
          <p:cNvGraphicFramePr>
            <a:graphicFrameLocks noGrp="1"/>
          </p:cNvGraphicFramePr>
          <p:nvPr/>
        </p:nvGraphicFramePr>
        <p:xfrm>
          <a:off x="304800" y="1371600"/>
          <a:ext cx="8686800" cy="5389564"/>
        </p:xfrm>
        <a:graphic>
          <a:graphicData uri="http://schemas.openxmlformats.org/drawingml/2006/table">
            <a:tbl>
              <a:tblPr/>
              <a:tblGrid>
                <a:gridCol w="5029200"/>
                <a:gridCol w="1676400"/>
                <a:gridCol w="1981200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Analyses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-3.8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Mg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SO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Alkalinity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Total S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2-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0.25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TDIC 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(mmol/kg H</a:t>
                      </a:r>
                      <a:r>
                        <a:rPr kumimoji="0" lang="en-US" sz="18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563" name="Group 83"/>
          <p:cNvGraphicFramePr>
            <a:graphicFrameLocks noGrp="1"/>
          </p:cNvGraphicFramePr>
          <p:nvPr/>
        </p:nvGraphicFramePr>
        <p:xfrm>
          <a:off x="0" y="228600"/>
          <a:ext cx="9144000" cy="2960688"/>
        </p:xfrm>
        <a:graphic>
          <a:graphicData uri="http://schemas.openxmlformats.org/drawingml/2006/table">
            <a:tbl>
              <a:tblPr/>
              <a:tblGrid>
                <a:gridCol w="5294313"/>
                <a:gridCol w="1763712"/>
                <a:gridCol w="2085975"/>
              </a:tblGrid>
              <a:tr h="5334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Saturation Indices/Partial Pressures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Initial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Final well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Calcite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Dolomite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0.07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6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Gypsum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en-US" sz="20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-1.38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8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pCO2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-2.01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-1.81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6652" name="Rectangle 86"/>
          <p:cNvSpPr>
            <a:spLocks noGrp="1" noChangeArrowheads="1"/>
          </p:cNvSpPr>
          <p:nvPr>
            <p:ph type="body" idx="1"/>
          </p:nvPr>
        </p:nvSpPr>
        <p:spPr>
          <a:xfrm>
            <a:off x="0" y="3962400"/>
            <a:ext cx="9144000" cy="31242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Assume calcite (CaCO</a:t>
            </a:r>
            <a:r>
              <a:rPr lang="en-US" sz="2400" baseline="-25000" smtClean="0">
                <a:solidFill>
                  <a:schemeClr val="tx1"/>
                </a:solidFill>
              </a:rPr>
              <a:t>3</a:t>
            </a:r>
            <a:r>
              <a:rPr lang="en-US" sz="2400" smtClean="0">
                <a:solidFill>
                  <a:schemeClr val="tx1"/>
                </a:solidFill>
              </a:rPr>
              <a:t>), dolomite (CaMg(CO</a:t>
            </a:r>
            <a:r>
              <a:rPr lang="en-US" sz="2400" baseline="-25000" smtClean="0">
                <a:solidFill>
                  <a:schemeClr val="tx1"/>
                </a:solidFill>
              </a:rPr>
              <a:t>3</a:t>
            </a:r>
            <a:r>
              <a:rPr lang="en-US" sz="2400" smtClean="0">
                <a:solidFill>
                  <a:schemeClr val="tx1"/>
                </a:solidFill>
              </a:rPr>
              <a:t>)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, gypsum (CaSO</a:t>
            </a:r>
            <a:r>
              <a:rPr lang="en-US" sz="2400" baseline="-25000" smtClean="0">
                <a:solidFill>
                  <a:schemeClr val="tx1"/>
                </a:solidFill>
              </a:rPr>
              <a:t>4</a:t>
            </a:r>
            <a:r>
              <a:rPr lang="en-US" sz="2400" smtClean="0">
                <a:solidFill>
                  <a:schemeClr val="tx1"/>
                </a:solidFill>
              </a:rPr>
              <a:t>.2H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O), organic matter (CH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O), and carbon dioxide (CO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) are reactant phases.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You need a SOLUTION keyword for the initial and the final solutions; an INVERSE_MODELING keyword; and a PHASES keyword to define CH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O, which is not in the default database files.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381000"/>
            <a:ext cx="8610600" cy="60198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SOLUTION </a:t>
            </a:r>
            <a:r>
              <a:rPr lang="en-US" sz="2800" smtClean="0">
                <a:solidFill>
                  <a:schemeClr val="tx1"/>
                </a:solidFill>
              </a:rPr>
              <a:t>-</a:t>
            </a:r>
            <a:r>
              <a:rPr lang="en-US" sz="2400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</a:rPr>
              <a:t>enter pe, pH, and concentration data for each element and element redox state.</a:t>
            </a: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INVERSE_MODELING</a:t>
            </a:r>
            <a:r>
              <a:rPr lang="en-US" sz="2800" b="1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</a:rPr>
              <a:t>- enter information for </a:t>
            </a:r>
            <a:r>
              <a:rPr lang="en-US" sz="2800" b="1" smtClean="0">
                <a:solidFill>
                  <a:schemeClr val="tx1"/>
                </a:solidFill>
              </a:rPr>
              <a:t>-solutions</a:t>
            </a:r>
            <a:r>
              <a:rPr lang="en-US" sz="2800" smtClean="0">
                <a:solidFill>
                  <a:schemeClr val="tx1"/>
                </a:solidFill>
              </a:rPr>
              <a:t>, </a:t>
            </a:r>
            <a:r>
              <a:rPr lang="en-US" sz="2800" b="1" smtClean="0">
                <a:solidFill>
                  <a:schemeClr val="tx1"/>
                </a:solidFill>
              </a:rPr>
              <a:t>-phases</a:t>
            </a:r>
            <a:r>
              <a:rPr lang="en-US" sz="2800" smtClean="0">
                <a:solidFill>
                  <a:schemeClr val="tx1"/>
                </a:solidFill>
              </a:rPr>
              <a:t>, and </a:t>
            </a:r>
            <a:r>
              <a:rPr lang="en-US" sz="2800" b="1" smtClean="0">
                <a:solidFill>
                  <a:schemeClr val="tx1"/>
                </a:solidFill>
              </a:rPr>
              <a:t>-uncertainties </a:t>
            </a:r>
            <a:r>
              <a:rPr lang="en-US" sz="2800" smtClean="0">
                <a:solidFill>
                  <a:schemeClr val="tx1"/>
                </a:solidFill>
              </a:rPr>
              <a:t>(0.05), </a:t>
            </a:r>
            <a:r>
              <a:rPr lang="en-US" sz="2800" b="1" smtClean="0">
                <a:solidFill>
                  <a:schemeClr val="tx1"/>
                </a:solidFill>
              </a:rPr>
              <a:t>-range</a:t>
            </a:r>
            <a:r>
              <a:rPr lang="en-US" sz="2800" smtClean="0">
                <a:solidFill>
                  <a:schemeClr val="tx1"/>
                </a:solidFill>
              </a:rPr>
              <a:t>.</a:t>
            </a: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PHASES</a:t>
            </a:r>
            <a:r>
              <a:rPr lang="en-US" sz="2800" b="1" smtClean="0">
                <a:solidFill>
                  <a:schemeClr val="tx1"/>
                </a:solidFill>
              </a:rPr>
              <a:t> </a:t>
            </a:r>
            <a:r>
              <a:rPr lang="en-US" sz="2800" smtClean="0">
                <a:solidFill>
                  <a:schemeClr val="tx1"/>
                </a:solidFill>
              </a:rPr>
              <a:t>- Use the following equation for the dissociation of CH2O: 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CH2O = 0.5CH4 + 0.5CO2. Set log K arbitrarily.</a:t>
            </a:r>
          </a:p>
          <a:p>
            <a:pPr lvl="1" eaLnBrk="1" hangingPunct="1"/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Why is the value of log K for a phase reaction irrelevant in an inverse modeling problem?</a:t>
            </a:r>
          </a:p>
          <a:p>
            <a:pPr eaLnBrk="1" hangingPunct="1"/>
            <a:endParaRPr lang="en-US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4"/>
          <p:cNvSpPr>
            <a:spLocks noChangeArrowheads="1"/>
          </p:cNvSpPr>
          <p:nvPr/>
        </p:nvSpPr>
        <p:spPr bwMode="auto">
          <a:xfrm>
            <a:off x="5867400" y="0"/>
            <a:ext cx="2819400" cy="668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400">
                <a:solidFill>
                  <a:schemeClr val="tx1"/>
                </a:solidFill>
              </a:rPr>
              <a:t>SOLUTION 1</a:t>
            </a:r>
          </a:p>
          <a:p>
            <a:r>
              <a:rPr lang="en-US" sz="1400">
                <a:solidFill>
                  <a:schemeClr val="tx1"/>
                </a:solidFill>
              </a:rPr>
              <a:t>pH 7.4</a:t>
            </a:r>
          </a:p>
          <a:p>
            <a:r>
              <a:rPr lang="en-US" sz="1400">
                <a:solidFill>
                  <a:schemeClr val="tx1"/>
                </a:solidFill>
              </a:rPr>
              <a:t>pe 4.0</a:t>
            </a:r>
          </a:p>
          <a:p>
            <a:r>
              <a:rPr lang="en-US" sz="1400">
                <a:solidFill>
                  <a:schemeClr val="tx1"/>
                </a:solidFill>
              </a:rPr>
              <a:t>Ca 1.2</a:t>
            </a:r>
          </a:p>
          <a:p>
            <a:r>
              <a:rPr lang="en-US" sz="1400">
                <a:solidFill>
                  <a:schemeClr val="tx1"/>
                </a:solidFill>
              </a:rPr>
              <a:t>Mg 0.9</a:t>
            </a:r>
          </a:p>
          <a:p>
            <a:r>
              <a:rPr lang="en-US" sz="1400">
                <a:solidFill>
                  <a:schemeClr val="tx1"/>
                </a:solidFill>
              </a:rPr>
              <a:t>S(6) 0.0</a:t>
            </a:r>
          </a:p>
          <a:p>
            <a:r>
              <a:rPr lang="en-US" sz="1400">
                <a:solidFill>
                  <a:schemeClr val="tx1"/>
                </a:solidFill>
              </a:rPr>
              <a:t>S(-2) 0.0</a:t>
            </a:r>
          </a:p>
          <a:p>
            <a:r>
              <a:rPr lang="en-US" sz="1400">
                <a:solidFill>
                  <a:schemeClr val="tx1"/>
                </a:solidFill>
              </a:rPr>
              <a:t>C(4) 4.4</a:t>
            </a:r>
          </a:p>
          <a:p>
            <a:r>
              <a:rPr lang="en-US" sz="1400">
                <a:solidFill>
                  <a:schemeClr val="tx1"/>
                </a:solidFill>
              </a:rPr>
              <a:t>SOLUTION 2</a:t>
            </a:r>
          </a:p>
          <a:p>
            <a:r>
              <a:rPr lang="en-US" sz="1400">
                <a:solidFill>
                  <a:schemeClr val="tx1"/>
                </a:solidFill>
              </a:rPr>
              <a:t>pH 7.2</a:t>
            </a:r>
          </a:p>
          <a:p>
            <a:r>
              <a:rPr lang="en-US" sz="1400">
                <a:solidFill>
                  <a:schemeClr val="tx1"/>
                </a:solidFill>
              </a:rPr>
              <a:t>pe -3.8</a:t>
            </a:r>
          </a:p>
          <a:p>
            <a:r>
              <a:rPr lang="en-US" sz="1400">
                <a:solidFill>
                  <a:schemeClr val="tx1"/>
                </a:solidFill>
              </a:rPr>
              <a:t>Ca 2.3</a:t>
            </a:r>
          </a:p>
          <a:p>
            <a:r>
              <a:rPr lang="en-US" sz="1400">
                <a:solidFill>
                  <a:schemeClr val="tx1"/>
                </a:solidFill>
              </a:rPr>
              <a:t>Mg 1.7</a:t>
            </a:r>
          </a:p>
          <a:p>
            <a:r>
              <a:rPr lang="en-US" sz="1400">
                <a:solidFill>
                  <a:schemeClr val="tx1"/>
                </a:solidFill>
              </a:rPr>
              <a:t>S(6) 1.7</a:t>
            </a:r>
          </a:p>
          <a:p>
            <a:r>
              <a:rPr lang="en-US" sz="1400">
                <a:solidFill>
                  <a:schemeClr val="tx1"/>
                </a:solidFill>
              </a:rPr>
              <a:t>S(-2) .25</a:t>
            </a:r>
          </a:p>
          <a:p>
            <a:r>
              <a:rPr lang="en-US" sz="1400">
                <a:solidFill>
                  <a:schemeClr val="tx1"/>
                </a:solidFill>
              </a:rPr>
              <a:t>C(4) 4.8</a:t>
            </a:r>
          </a:p>
          <a:p>
            <a:r>
              <a:rPr lang="en-US" sz="1400">
                <a:solidFill>
                  <a:schemeClr val="tx1"/>
                </a:solidFill>
              </a:rPr>
              <a:t>INVERSE_MODELING</a:t>
            </a:r>
          </a:p>
          <a:p>
            <a:r>
              <a:rPr lang="en-US" sz="1400">
                <a:solidFill>
                  <a:schemeClr val="tx1"/>
                </a:solidFill>
              </a:rPr>
              <a:t>-solutions 1 2</a:t>
            </a:r>
          </a:p>
          <a:p>
            <a:r>
              <a:rPr lang="en-US" sz="1400">
                <a:solidFill>
                  <a:schemeClr val="tx1"/>
                </a:solidFill>
              </a:rPr>
              <a:t>-phases</a:t>
            </a:r>
          </a:p>
          <a:p>
            <a:r>
              <a:rPr lang="en-US" sz="1400">
                <a:solidFill>
                  <a:schemeClr val="tx1"/>
                </a:solidFill>
              </a:rPr>
              <a:t>Calcite</a:t>
            </a:r>
          </a:p>
          <a:p>
            <a:r>
              <a:rPr lang="en-US" sz="1400">
                <a:solidFill>
                  <a:schemeClr val="tx1"/>
                </a:solidFill>
              </a:rPr>
              <a:t>Dolomite</a:t>
            </a:r>
          </a:p>
          <a:p>
            <a:r>
              <a:rPr lang="en-US" sz="1400">
                <a:solidFill>
                  <a:schemeClr val="tx1"/>
                </a:solidFill>
              </a:rPr>
              <a:t>Gypsum</a:t>
            </a:r>
          </a:p>
          <a:p>
            <a:r>
              <a:rPr lang="en-US" sz="1400">
                <a:solidFill>
                  <a:schemeClr val="tx1"/>
                </a:solidFill>
              </a:rPr>
              <a:t>CH2O</a:t>
            </a:r>
          </a:p>
          <a:p>
            <a:r>
              <a:rPr lang="en-US" sz="1400">
                <a:solidFill>
                  <a:schemeClr val="tx1"/>
                </a:solidFill>
              </a:rPr>
              <a:t>CO2(g)</a:t>
            </a:r>
          </a:p>
          <a:p>
            <a:r>
              <a:rPr lang="en-US" sz="1400">
                <a:solidFill>
                  <a:schemeClr val="tx1"/>
                </a:solidFill>
              </a:rPr>
              <a:t>-uncertainty 0.05</a:t>
            </a:r>
          </a:p>
          <a:p>
            <a:r>
              <a:rPr lang="en-US" sz="1400">
                <a:solidFill>
                  <a:schemeClr val="tx1"/>
                </a:solidFill>
              </a:rPr>
              <a:t>-range</a:t>
            </a:r>
          </a:p>
          <a:p>
            <a:r>
              <a:rPr lang="en-US" sz="1400">
                <a:solidFill>
                  <a:schemeClr val="tx1"/>
                </a:solidFill>
              </a:rPr>
              <a:t>PHASES</a:t>
            </a:r>
          </a:p>
          <a:p>
            <a:r>
              <a:rPr lang="en-US" sz="1400">
                <a:solidFill>
                  <a:schemeClr val="tx1"/>
                </a:solidFill>
              </a:rPr>
              <a:t>CH2O</a:t>
            </a:r>
          </a:p>
          <a:p>
            <a:r>
              <a:rPr lang="en-US" sz="1400">
                <a:solidFill>
                  <a:schemeClr val="tx1"/>
                </a:solidFill>
              </a:rPr>
              <a:t>CH2O = 0.5CO2 + 0.5CH4</a:t>
            </a:r>
          </a:p>
          <a:p>
            <a:r>
              <a:rPr lang="en-US" sz="1400">
                <a:solidFill>
                  <a:schemeClr val="tx1"/>
                </a:solidFill>
              </a:rPr>
              <a:t>log_k 0</a:t>
            </a:r>
          </a:p>
          <a:p>
            <a:r>
              <a:rPr lang="en-US" sz="1400">
                <a:solidFill>
                  <a:schemeClr val="tx1"/>
                </a:solidFill>
              </a:rPr>
              <a:t>END</a:t>
            </a:r>
          </a:p>
        </p:txBody>
      </p:sp>
      <p:sp>
        <p:nvSpPr>
          <p:cNvPr id="28675" name="Text Box 5"/>
          <p:cNvSpPr txBox="1">
            <a:spLocks noChangeArrowheads="1"/>
          </p:cNvSpPr>
          <p:nvPr/>
        </p:nvSpPr>
        <p:spPr bwMode="auto">
          <a:xfrm>
            <a:off x="381000" y="1143000"/>
            <a:ext cx="4175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3200">
                <a:solidFill>
                  <a:schemeClr val="tx1"/>
                </a:solidFill>
              </a:rPr>
              <a:t>Walk-through problem</a:t>
            </a:r>
          </a:p>
          <a:p>
            <a:r>
              <a:rPr lang="en-US" sz="3200">
                <a:solidFill>
                  <a:schemeClr val="tx1"/>
                </a:solidFill>
              </a:rPr>
              <a:t>input file</a:t>
            </a:r>
          </a:p>
        </p:txBody>
      </p:sp>
      <p:sp>
        <p:nvSpPr>
          <p:cNvPr id="28676" name="Rectangle 6"/>
          <p:cNvSpPr>
            <a:spLocks noChangeArrowheads="1"/>
          </p:cNvSpPr>
          <p:nvPr/>
        </p:nvSpPr>
        <p:spPr bwMode="auto">
          <a:xfrm>
            <a:off x="228600" y="4724400"/>
            <a:ext cx="5029200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Output provided in “Inverse Modeling with PHREQC.doc” file.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5"/>
          <p:cNvSpPr>
            <a:spLocks noChangeArrowheads="1"/>
          </p:cNvSpPr>
          <p:nvPr/>
        </p:nvSpPr>
        <p:spPr bwMode="auto">
          <a:xfrm>
            <a:off x="457200" y="0"/>
            <a:ext cx="83058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4400">
                <a:solidFill>
                  <a:schemeClr val="tx1"/>
                </a:solidFill>
              </a:rPr>
              <a:t>Sierra Nevada problem</a:t>
            </a:r>
          </a:p>
        </p:txBody>
      </p:sp>
      <p:sp>
        <p:nvSpPr>
          <p:cNvPr id="29699" name="Text Box 6"/>
          <p:cNvSpPr txBox="1">
            <a:spLocks noChangeArrowheads="1"/>
          </p:cNvSpPr>
          <p:nvPr/>
        </p:nvSpPr>
        <p:spPr bwMode="auto">
          <a:xfrm>
            <a:off x="212725" y="1447800"/>
            <a:ext cx="8983663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b="1">
                <a:solidFill>
                  <a:schemeClr val="tx1"/>
                </a:solidFill>
              </a:rPr>
              <a:t>From Garrels and Mackenzie, 1967</a:t>
            </a:r>
            <a:r>
              <a:rPr lang="en-US">
                <a:solidFill>
                  <a:schemeClr val="tx1"/>
                </a:solidFill>
              </a:rPr>
              <a:t>: </a:t>
            </a:r>
          </a:p>
          <a:p>
            <a:r>
              <a:rPr lang="en-US">
                <a:solidFill>
                  <a:schemeClr val="tx1"/>
                </a:solidFill>
              </a:rPr>
              <a:t>“Origin of the chemical compositions of some springs and lakes”</a:t>
            </a:r>
          </a:p>
          <a:p>
            <a:r>
              <a:rPr lang="en-US">
                <a:solidFill>
                  <a:schemeClr val="tx1"/>
                </a:solidFill>
              </a:rPr>
              <a:t>Ephemeral and Perennial Spring analyses from Feth et al. (1964)</a:t>
            </a: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endParaRPr lang="en-US">
              <a:solidFill>
                <a:schemeClr val="tx1"/>
              </a:solidFill>
            </a:endParaRPr>
          </a:p>
          <a:p>
            <a:r>
              <a:rPr lang="en-US">
                <a:solidFill>
                  <a:schemeClr val="tx1"/>
                </a:solidFill>
              </a:rPr>
              <a:t>Garrels and Mckenzie performed a “reverse” mass balance </a:t>
            </a:r>
          </a:p>
          <a:p>
            <a:r>
              <a:rPr lang="en-US">
                <a:solidFill>
                  <a:schemeClr val="tx1"/>
                </a:solidFill>
              </a:rPr>
              <a:t>reconstituting the original granitic rock from the difference in </a:t>
            </a:r>
          </a:p>
          <a:p>
            <a:r>
              <a:rPr lang="en-US">
                <a:solidFill>
                  <a:schemeClr val="tx1"/>
                </a:solidFill>
              </a:rPr>
              <a:t>water composition.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685800" y="4572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/>
            <a:r>
              <a:rPr lang="en-US" sz="3600">
                <a:solidFill>
                  <a:schemeClr val="tx2"/>
                </a:solidFill>
                <a:latin typeface="Times New Roman" pitchFamily="18" charset="0"/>
              </a:rPr>
              <a:t>Sierra Nevada Spring Compositions</a:t>
            </a:r>
            <a:br>
              <a:rPr lang="en-US" sz="3600">
                <a:solidFill>
                  <a:schemeClr val="tx2"/>
                </a:solidFill>
                <a:latin typeface="Times New Roman" pitchFamily="18" charset="0"/>
              </a:rPr>
            </a:br>
            <a:endParaRPr lang="en-US">
              <a:solidFill>
                <a:schemeClr val="tx2"/>
              </a:solidFill>
              <a:latin typeface="Times New Roman" pitchFamily="18" charset="0"/>
            </a:endParaRPr>
          </a:p>
        </p:txBody>
      </p:sp>
      <p:sp>
        <p:nvSpPr>
          <p:cNvPr id="30723" name="Freeform 4"/>
          <p:cNvSpPr>
            <a:spLocks/>
          </p:cNvSpPr>
          <p:nvPr/>
        </p:nvSpPr>
        <p:spPr bwMode="auto">
          <a:xfrm>
            <a:off x="990600" y="2895600"/>
            <a:ext cx="7239000" cy="1955800"/>
          </a:xfrm>
          <a:custGeom>
            <a:avLst/>
            <a:gdLst>
              <a:gd name="T0" fmla="*/ 0 w 4512"/>
              <a:gd name="T1" fmla="*/ 816 h 1232"/>
              <a:gd name="T2" fmla="*/ 576 w 4512"/>
              <a:gd name="T3" fmla="*/ 48 h 1232"/>
              <a:gd name="T4" fmla="*/ 1680 w 4512"/>
              <a:gd name="T5" fmla="*/ 528 h 1232"/>
              <a:gd name="T6" fmla="*/ 2160 w 4512"/>
              <a:gd name="T7" fmla="*/ 720 h 1232"/>
              <a:gd name="T8" fmla="*/ 3360 w 4512"/>
              <a:gd name="T9" fmla="*/ 1008 h 1232"/>
              <a:gd name="T10" fmla="*/ 3600 w 4512"/>
              <a:gd name="T11" fmla="*/ 1008 h 1232"/>
              <a:gd name="T12" fmla="*/ 3888 w 4512"/>
              <a:gd name="T13" fmla="*/ 1200 h 1232"/>
              <a:gd name="T14" fmla="*/ 4080 w 4512"/>
              <a:gd name="T15" fmla="*/ 1200 h 1232"/>
              <a:gd name="T16" fmla="*/ 4224 w 4512"/>
              <a:gd name="T17" fmla="*/ 1056 h 1232"/>
              <a:gd name="T18" fmla="*/ 4512 w 4512"/>
              <a:gd name="T19" fmla="*/ 1008 h 12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12"/>
              <a:gd name="T31" fmla="*/ 0 h 1232"/>
              <a:gd name="T32" fmla="*/ 4512 w 4512"/>
              <a:gd name="T33" fmla="*/ 1232 h 123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12" h="1232">
                <a:moveTo>
                  <a:pt x="0" y="816"/>
                </a:moveTo>
                <a:cubicBezTo>
                  <a:pt x="148" y="456"/>
                  <a:pt x="296" y="96"/>
                  <a:pt x="576" y="48"/>
                </a:cubicBezTo>
                <a:cubicBezTo>
                  <a:pt x="856" y="0"/>
                  <a:pt x="1416" y="416"/>
                  <a:pt x="1680" y="528"/>
                </a:cubicBezTo>
                <a:cubicBezTo>
                  <a:pt x="1944" y="640"/>
                  <a:pt x="1880" y="640"/>
                  <a:pt x="2160" y="720"/>
                </a:cubicBezTo>
                <a:cubicBezTo>
                  <a:pt x="2440" y="800"/>
                  <a:pt x="3120" y="960"/>
                  <a:pt x="3360" y="1008"/>
                </a:cubicBezTo>
                <a:cubicBezTo>
                  <a:pt x="3600" y="1056"/>
                  <a:pt x="3512" y="976"/>
                  <a:pt x="3600" y="1008"/>
                </a:cubicBezTo>
                <a:cubicBezTo>
                  <a:pt x="3688" y="1040"/>
                  <a:pt x="3808" y="1168"/>
                  <a:pt x="3888" y="1200"/>
                </a:cubicBezTo>
                <a:cubicBezTo>
                  <a:pt x="3968" y="1232"/>
                  <a:pt x="4024" y="1224"/>
                  <a:pt x="4080" y="1200"/>
                </a:cubicBezTo>
                <a:cubicBezTo>
                  <a:pt x="4136" y="1176"/>
                  <a:pt x="4152" y="1088"/>
                  <a:pt x="4224" y="1056"/>
                </a:cubicBezTo>
                <a:cubicBezTo>
                  <a:pt x="4296" y="1024"/>
                  <a:pt x="4464" y="1016"/>
                  <a:pt x="4512" y="1008"/>
                </a:cubicBezTo>
              </a:path>
            </a:pathLst>
          </a:custGeom>
          <a:noFill/>
          <a:ln w="76200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4" name="Freeform 5"/>
          <p:cNvSpPr>
            <a:spLocks/>
          </p:cNvSpPr>
          <p:nvPr/>
        </p:nvSpPr>
        <p:spPr bwMode="auto">
          <a:xfrm>
            <a:off x="1073150" y="3094038"/>
            <a:ext cx="7162800" cy="1955800"/>
          </a:xfrm>
          <a:custGeom>
            <a:avLst/>
            <a:gdLst>
              <a:gd name="T0" fmla="*/ 0 w 4512"/>
              <a:gd name="T1" fmla="*/ 816 h 1232"/>
              <a:gd name="T2" fmla="*/ 576 w 4512"/>
              <a:gd name="T3" fmla="*/ 48 h 1232"/>
              <a:gd name="T4" fmla="*/ 1680 w 4512"/>
              <a:gd name="T5" fmla="*/ 528 h 1232"/>
              <a:gd name="T6" fmla="*/ 2160 w 4512"/>
              <a:gd name="T7" fmla="*/ 720 h 1232"/>
              <a:gd name="T8" fmla="*/ 3360 w 4512"/>
              <a:gd name="T9" fmla="*/ 1008 h 1232"/>
              <a:gd name="T10" fmla="*/ 3600 w 4512"/>
              <a:gd name="T11" fmla="*/ 1008 h 1232"/>
              <a:gd name="T12" fmla="*/ 3888 w 4512"/>
              <a:gd name="T13" fmla="*/ 1200 h 1232"/>
              <a:gd name="T14" fmla="*/ 4080 w 4512"/>
              <a:gd name="T15" fmla="*/ 1200 h 1232"/>
              <a:gd name="T16" fmla="*/ 4224 w 4512"/>
              <a:gd name="T17" fmla="*/ 1056 h 1232"/>
              <a:gd name="T18" fmla="*/ 4512 w 4512"/>
              <a:gd name="T19" fmla="*/ 1008 h 1232"/>
              <a:gd name="T20" fmla="*/ 0 60000 65536"/>
              <a:gd name="T21" fmla="*/ 0 60000 65536"/>
              <a:gd name="T22" fmla="*/ 0 60000 65536"/>
              <a:gd name="T23" fmla="*/ 0 60000 65536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w 4512"/>
              <a:gd name="T31" fmla="*/ 0 h 1232"/>
              <a:gd name="T32" fmla="*/ 4512 w 4512"/>
              <a:gd name="T33" fmla="*/ 1232 h 1232"/>
            </a:gdLst>
            <a:ahLst/>
            <a:cxnLst>
              <a:cxn ang="T20">
                <a:pos x="T0" y="T1"/>
              </a:cxn>
              <a:cxn ang="T21">
                <a:pos x="T2" y="T3"/>
              </a:cxn>
              <a:cxn ang="T22">
                <a:pos x="T4" y="T5"/>
              </a:cxn>
              <a:cxn ang="T23">
                <a:pos x="T6" y="T7"/>
              </a:cxn>
              <a:cxn ang="T24">
                <a:pos x="T8" y="T9"/>
              </a:cxn>
              <a:cxn ang="T25">
                <a:pos x="T10" y="T11"/>
              </a:cxn>
              <a:cxn ang="T26">
                <a:pos x="T12" y="T13"/>
              </a:cxn>
              <a:cxn ang="T27">
                <a:pos x="T14" y="T15"/>
              </a:cxn>
              <a:cxn ang="T28">
                <a:pos x="T16" y="T17"/>
              </a:cxn>
              <a:cxn ang="T29">
                <a:pos x="T18" y="T19"/>
              </a:cxn>
            </a:cxnLst>
            <a:rect l="T30" t="T31" r="T32" b="T33"/>
            <a:pathLst>
              <a:path w="4512" h="1232">
                <a:moveTo>
                  <a:pt x="0" y="816"/>
                </a:moveTo>
                <a:cubicBezTo>
                  <a:pt x="148" y="456"/>
                  <a:pt x="296" y="96"/>
                  <a:pt x="576" y="48"/>
                </a:cubicBezTo>
                <a:cubicBezTo>
                  <a:pt x="856" y="0"/>
                  <a:pt x="1416" y="416"/>
                  <a:pt x="1680" y="528"/>
                </a:cubicBezTo>
                <a:cubicBezTo>
                  <a:pt x="1944" y="640"/>
                  <a:pt x="1880" y="640"/>
                  <a:pt x="2160" y="720"/>
                </a:cubicBezTo>
                <a:cubicBezTo>
                  <a:pt x="2440" y="800"/>
                  <a:pt x="3120" y="960"/>
                  <a:pt x="3360" y="1008"/>
                </a:cubicBezTo>
                <a:cubicBezTo>
                  <a:pt x="3600" y="1056"/>
                  <a:pt x="3512" y="976"/>
                  <a:pt x="3600" y="1008"/>
                </a:cubicBezTo>
                <a:cubicBezTo>
                  <a:pt x="3688" y="1040"/>
                  <a:pt x="3808" y="1168"/>
                  <a:pt x="3888" y="1200"/>
                </a:cubicBezTo>
                <a:cubicBezTo>
                  <a:pt x="3968" y="1232"/>
                  <a:pt x="4024" y="1224"/>
                  <a:pt x="4080" y="1200"/>
                </a:cubicBezTo>
                <a:cubicBezTo>
                  <a:pt x="4136" y="1176"/>
                  <a:pt x="4152" y="1088"/>
                  <a:pt x="4224" y="1056"/>
                </a:cubicBezTo>
                <a:cubicBezTo>
                  <a:pt x="4296" y="1024"/>
                  <a:pt x="4464" y="1016"/>
                  <a:pt x="4512" y="1008"/>
                </a:cubicBezTo>
              </a:path>
            </a:pathLst>
          </a:custGeom>
          <a:noFill/>
          <a:ln w="254000">
            <a:pattFill prst="lgConfetti">
              <a:fgClr>
                <a:srgbClr val="800000"/>
              </a:fgClr>
              <a:bgClr>
                <a:srgbClr val="FFFFFF"/>
              </a:bgClr>
            </a:pattFill>
            <a:prstDash val="solid"/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sp>
        <p:nvSpPr>
          <p:cNvPr id="30725" name="Freeform 6"/>
          <p:cNvSpPr>
            <a:spLocks/>
          </p:cNvSpPr>
          <p:nvPr/>
        </p:nvSpPr>
        <p:spPr bwMode="auto">
          <a:xfrm>
            <a:off x="2819400" y="3352800"/>
            <a:ext cx="2133600" cy="1092200"/>
          </a:xfrm>
          <a:custGeom>
            <a:avLst/>
            <a:gdLst>
              <a:gd name="T0" fmla="*/ 0 w 1152"/>
              <a:gd name="T1" fmla="*/ 0 h 544"/>
              <a:gd name="T2" fmla="*/ 144 w 1152"/>
              <a:gd name="T3" fmla="*/ 432 h 544"/>
              <a:gd name="T4" fmla="*/ 336 w 1152"/>
              <a:gd name="T5" fmla="*/ 528 h 544"/>
              <a:gd name="T6" fmla="*/ 864 w 1152"/>
              <a:gd name="T7" fmla="*/ 528 h 544"/>
              <a:gd name="T8" fmla="*/ 1152 w 1152"/>
              <a:gd name="T9" fmla="*/ 480 h 544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1152"/>
              <a:gd name="T16" fmla="*/ 0 h 544"/>
              <a:gd name="T17" fmla="*/ 1152 w 1152"/>
              <a:gd name="T18" fmla="*/ 544 h 544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1152" h="544">
                <a:moveTo>
                  <a:pt x="0" y="0"/>
                </a:moveTo>
                <a:cubicBezTo>
                  <a:pt x="44" y="172"/>
                  <a:pt x="88" y="344"/>
                  <a:pt x="144" y="432"/>
                </a:cubicBezTo>
                <a:cubicBezTo>
                  <a:pt x="200" y="520"/>
                  <a:pt x="216" y="512"/>
                  <a:pt x="336" y="528"/>
                </a:cubicBezTo>
                <a:cubicBezTo>
                  <a:pt x="456" y="544"/>
                  <a:pt x="728" y="536"/>
                  <a:pt x="864" y="528"/>
                </a:cubicBezTo>
                <a:cubicBezTo>
                  <a:pt x="1000" y="520"/>
                  <a:pt x="1076" y="500"/>
                  <a:pt x="1152" y="480"/>
                </a:cubicBezTo>
              </a:path>
            </a:pathLst>
          </a:custGeom>
          <a:noFill/>
          <a:ln w="50800">
            <a:solidFill>
              <a:srgbClr val="00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6" name="Freeform 7"/>
          <p:cNvSpPr>
            <a:spLocks/>
          </p:cNvSpPr>
          <p:nvPr/>
        </p:nvSpPr>
        <p:spPr bwMode="auto">
          <a:xfrm>
            <a:off x="1828800" y="3352800"/>
            <a:ext cx="5486400" cy="2286000"/>
          </a:xfrm>
          <a:custGeom>
            <a:avLst/>
            <a:gdLst>
              <a:gd name="T0" fmla="*/ 0 w 3696"/>
              <a:gd name="T1" fmla="*/ 0 h 1128"/>
              <a:gd name="T2" fmla="*/ 528 w 3696"/>
              <a:gd name="T3" fmla="*/ 576 h 1128"/>
              <a:gd name="T4" fmla="*/ 1968 w 3696"/>
              <a:gd name="T5" fmla="*/ 1056 h 1128"/>
              <a:gd name="T6" fmla="*/ 3120 w 3696"/>
              <a:gd name="T7" fmla="*/ 1008 h 1128"/>
              <a:gd name="T8" fmla="*/ 3696 w 3696"/>
              <a:gd name="T9" fmla="*/ 720 h 1128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3696"/>
              <a:gd name="T16" fmla="*/ 0 h 1128"/>
              <a:gd name="T17" fmla="*/ 3696 w 3696"/>
              <a:gd name="T18" fmla="*/ 1128 h 1128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3696" h="1128">
                <a:moveTo>
                  <a:pt x="0" y="0"/>
                </a:moveTo>
                <a:cubicBezTo>
                  <a:pt x="100" y="200"/>
                  <a:pt x="200" y="400"/>
                  <a:pt x="528" y="576"/>
                </a:cubicBezTo>
                <a:cubicBezTo>
                  <a:pt x="856" y="752"/>
                  <a:pt x="1536" y="984"/>
                  <a:pt x="1968" y="1056"/>
                </a:cubicBezTo>
                <a:cubicBezTo>
                  <a:pt x="2400" y="1128"/>
                  <a:pt x="2832" y="1064"/>
                  <a:pt x="3120" y="1008"/>
                </a:cubicBezTo>
                <a:cubicBezTo>
                  <a:pt x="3408" y="952"/>
                  <a:pt x="3600" y="768"/>
                  <a:pt x="3696" y="720"/>
                </a:cubicBezTo>
              </a:path>
            </a:pathLst>
          </a:custGeom>
          <a:noFill/>
          <a:ln w="50800">
            <a:solidFill>
              <a:srgbClr val="0000FF"/>
            </a:solidFill>
            <a:round/>
            <a:headEnd/>
            <a:tailEnd type="arrow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27" name="Rectangle 8"/>
          <p:cNvSpPr>
            <a:spLocks noChangeArrowheads="1"/>
          </p:cNvSpPr>
          <p:nvPr/>
        </p:nvSpPr>
        <p:spPr bwMode="auto">
          <a:xfrm>
            <a:off x="4800600" y="3505200"/>
            <a:ext cx="1231900" cy="66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spcBef>
                <a:spcPct val="10000"/>
              </a:spcBef>
            </a:pPr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Ephemeral </a:t>
            </a:r>
          </a:p>
          <a:p>
            <a:pPr algn="ctr">
              <a:spcBef>
                <a:spcPct val="10000"/>
              </a:spcBef>
            </a:pPr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Spring</a:t>
            </a:r>
          </a:p>
        </p:txBody>
      </p:sp>
      <p:sp>
        <p:nvSpPr>
          <p:cNvPr id="30728" name="Rectangle 9"/>
          <p:cNvSpPr>
            <a:spLocks noChangeArrowheads="1"/>
          </p:cNvSpPr>
          <p:nvPr/>
        </p:nvSpPr>
        <p:spPr bwMode="auto">
          <a:xfrm>
            <a:off x="7010400" y="3657600"/>
            <a:ext cx="11049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Perennial </a:t>
            </a:r>
          </a:p>
          <a:p>
            <a:pPr algn="ctr"/>
            <a:r>
              <a:rPr lang="en-US" sz="1800">
                <a:solidFill>
                  <a:srgbClr val="0000FF"/>
                </a:solidFill>
                <a:latin typeface="Times New Roman" pitchFamily="18" charset="0"/>
              </a:rPr>
              <a:t>Spring</a:t>
            </a:r>
          </a:p>
        </p:txBody>
      </p:sp>
      <p:sp>
        <p:nvSpPr>
          <p:cNvPr id="30729" name="Line 12"/>
          <p:cNvSpPr>
            <a:spLocks noChangeShapeType="1"/>
          </p:cNvSpPr>
          <p:nvPr/>
        </p:nvSpPr>
        <p:spPr bwMode="auto">
          <a:xfrm>
            <a:off x="2895600" y="2286000"/>
            <a:ext cx="0" cy="7620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30" name="Line 13"/>
          <p:cNvSpPr>
            <a:spLocks noChangeShapeType="1"/>
          </p:cNvSpPr>
          <p:nvPr/>
        </p:nvSpPr>
        <p:spPr bwMode="auto">
          <a:xfrm>
            <a:off x="1752600" y="2133600"/>
            <a:ext cx="0" cy="762000"/>
          </a:xfrm>
          <a:prstGeom prst="line">
            <a:avLst/>
          </a:prstGeom>
          <a:noFill/>
          <a:ln w="38100">
            <a:solidFill>
              <a:srgbClr val="3366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685800" y="457200"/>
            <a:ext cx="7772400" cy="1143000"/>
          </a:xfrm>
        </p:spPr>
        <p:txBody>
          <a:bodyPr/>
          <a:lstStyle/>
          <a:p>
            <a:pPr eaLnBrk="1" hangingPunct="1"/>
            <a:r>
              <a:rPr lang="en-US" sz="3600" smtClean="0"/>
              <a:t>Garrels &amp; Mackenzie solution</a:t>
            </a:r>
            <a:endParaRPr lang="en-US" sz="2400" smtClean="0"/>
          </a:p>
        </p:txBody>
      </p:sp>
      <p:sp>
        <p:nvSpPr>
          <p:cNvPr id="5124" name="Rectangle 3"/>
          <p:cNvSpPr>
            <a:spLocks noChangeArrowheads="1"/>
          </p:cNvSpPr>
          <p:nvPr/>
        </p:nvSpPr>
        <p:spPr bwMode="auto">
          <a:xfrm>
            <a:off x="0" y="1524000"/>
            <a:ext cx="91440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sp>
        <p:nvSpPr>
          <p:cNvPr id="5125" name="Rectangle 4"/>
          <p:cNvSpPr>
            <a:spLocks noChangeArrowheads="1"/>
          </p:cNvSpPr>
          <p:nvPr/>
        </p:nvSpPr>
        <p:spPr bwMode="auto">
          <a:xfrm>
            <a:off x="0" y="4724400"/>
            <a:ext cx="91440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eaLnBrk="0" hangingPunct="0"/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5122" name="Object 5"/>
          <p:cNvGraphicFramePr>
            <a:graphicFrameLocks noChangeAspect="1"/>
          </p:cNvGraphicFramePr>
          <p:nvPr/>
        </p:nvGraphicFramePr>
        <p:xfrm>
          <a:off x="1371600" y="1828800"/>
          <a:ext cx="6470650" cy="1866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23" name="Worksheet" r:id="rId4" imgW="6447240" imgH="1860480" progId="Excel.Sheet.8">
                  <p:embed/>
                </p:oleObj>
              </mc:Choice>
              <mc:Fallback>
                <p:oleObj name="Worksheet" r:id="rId4" imgW="6447240" imgH="1860480" progId="Excel.Sheet.8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71600" y="1828800"/>
                        <a:ext cx="6470650" cy="18669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126" name="Group 6"/>
          <p:cNvGrpSpPr>
            <a:grpSpLocks/>
          </p:cNvGrpSpPr>
          <p:nvPr/>
        </p:nvGrpSpPr>
        <p:grpSpPr bwMode="auto">
          <a:xfrm>
            <a:off x="1981200" y="4267200"/>
            <a:ext cx="5053013" cy="2590800"/>
            <a:chOff x="5" y="5"/>
            <a:chExt cx="3183" cy="3968"/>
          </a:xfrm>
        </p:grpSpPr>
        <p:sp>
          <p:nvSpPr>
            <p:cNvPr id="5138" name="Rectangle 7"/>
            <p:cNvSpPr>
              <a:spLocks noChangeArrowheads="1"/>
            </p:cNvSpPr>
            <p:nvPr/>
          </p:nvSpPr>
          <p:spPr bwMode="auto">
            <a:xfrm>
              <a:off x="5" y="5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"Halite"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9" name="Rectangle 8"/>
            <p:cNvSpPr>
              <a:spLocks noChangeArrowheads="1"/>
            </p:cNvSpPr>
            <p:nvPr/>
          </p:nvSpPr>
          <p:spPr bwMode="auto">
            <a:xfrm>
              <a:off x="1272" y="5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NaCl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0" name="Rectangle 9"/>
            <p:cNvSpPr>
              <a:spLocks noChangeArrowheads="1"/>
            </p:cNvSpPr>
            <p:nvPr/>
          </p:nvSpPr>
          <p:spPr bwMode="auto">
            <a:xfrm>
              <a:off x="5" y="447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"Gypsum"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1" name="Rectangle 10"/>
            <p:cNvSpPr>
              <a:spLocks noChangeArrowheads="1"/>
            </p:cNvSpPr>
            <p:nvPr/>
          </p:nvSpPr>
          <p:spPr bwMode="auto">
            <a:xfrm>
              <a:off x="1272" y="447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CaSO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4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2" name="Rectangle 11"/>
            <p:cNvSpPr>
              <a:spLocks noChangeArrowheads="1"/>
            </p:cNvSpPr>
            <p:nvPr/>
          </p:nvSpPr>
          <p:spPr bwMode="auto">
            <a:xfrm>
              <a:off x="5" y="889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CO2 gas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3" name="Rectangle 12"/>
            <p:cNvSpPr>
              <a:spLocks noChangeArrowheads="1"/>
            </p:cNvSpPr>
            <p:nvPr/>
          </p:nvSpPr>
          <p:spPr bwMode="auto">
            <a:xfrm>
              <a:off x="1272" y="889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4" name="Rectangle 13"/>
            <p:cNvSpPr>
              <a:spLocks noChangeArrowheads="1"/>
            </p:cNvSpPr>
            <p:nvPr/>
          </p:nvSpPr>
          <p:spPr bwMode="auto">
            <a:xfrm>
              <a:off x="5" y="1331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Calcite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5" name="Rectangle 14"/>
            <p:cNvSpPr>
              <a:spLocks noChangeArrowheads="1"/>
            </p:cNvSpPr>
            <p:nvPr/>
          </p:nvSpPr>
          <p:spPr bwMode="auto">
            <a:xfrm>
              <a:off x="1272" y="1331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CaCO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3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6" name="Rectangle 15"/>
            <p:cNvSpPr>
              <a:spLocks noChangeArrowheads="1"/>
            </p:cNvSpPr>
            <p:nvPr/>
          </p:nvSpPr>
          <p:spPr bwMode="auto">
            <a:xfrm>
              <a:off x="5" y="1773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Silica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7" name="Rectangle 16"/>
            <p:cNvSpPr>
              <a:spLocks noChangeArrowheads="1"/>
            </p:cNvSpPr>
            <p:nvPr/>
          </p:nvSpPr>
          <p:spPr bwMode="auto">
            <a:xfrm>
              <a:off x="1272" y="1773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SiO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8" name="Rectangle 17"/>
            <p:cNvSpPr>
              <a:spLocks noChangeArrowheads="1"/>
            </p:cNvSpPr>
            <p:nvPr/>
          </p:nvSpPr>
          <p:spPr bwMode="auto">
            <a:xfrm>
              <a:off x="5" y="2215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Biotite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49" name="Rectangle 18"/>
            <p:cNvSpPr>
              <a:spLocks noChangeArrowheads="1"/>
            </p:cNvSpPr>
            <p:nvPr/>
          </p:nvSpPr>
          <p:spPr bwMode="auto">
            <a:xfrm>
              <a:off x="1272" y="2215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KMg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3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AlSi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3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10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(OH)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0" name="Rectangle 19"/>
            <p:cNvSpPr>
              <a:spLocks noChangeArrowheads="1"/>
            </p:cNvSpPr>
            <p:nvPr/>
          </p:nvSpPr>
          <p:spPr bwMode="auto">
            <a:xfrm>
              <a:off x="5" y="2657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Plagioclase An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38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1" name="Rectangle 20"/>
            <p:cNvSpPr>
              <a:spLocks noChangeArrowheads="1"/>
            </p:cNvSpPr>
            <p:nvPr/>
          </p:nvSpPr>
          <p:spPr bwMode="auto">
            <a:xfrm>
              <a:off x="1272" y="2657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Na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0.62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0.38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Al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1.38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Si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2.62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8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2" name="Rectangle 21"/>
            <p:cNvSpPr>
              <a:spLocks noChangeArrowheads="1"/>
            </p:cNvSpPr>
            <p:nvPr/>
          </p:nvSpPr>
          <p:spPr bwMode="auto">
            <a:xfrm>
              <a:off x="5" y="3099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Kaolinite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3" name="Rectangle 22"/>
            <p:cNvSpPr>
              <a:spLocks noChangeArrowheads="1"/>
            </p:cNvSpPr>
            <p:nvPr/>
          </p:nvSpPr>
          <p:spPr bwMode="auto">
            <a:xfrm>
              <a:off x="1272" y="3099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Al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Si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5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(OH)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4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4" name="Rectangle 23"/>
            <p:cNvSpPr>
              <a:spLocks noChangeArrowheads="1"/>
            </p:cNvSpPr>
            <p:nvPr/>
          </p:nvSpPr>
          <p:spPr bwMode="auto">
            <a:xfrm>
              <a:off x="5" y="3541"/>
              <a:ext cx="1267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Ca-Montmorillonite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55" name="Rectangle 24"/>
            <p:cNvSpPr>
              <a:spLocks noChangeArrowheads="1"/>
            </p:cNvSpPr>
            <p:nvPr/>
          </p:nvSpPr>
          <p:spPr bwMode="auto">
            <a:xfrm>
              <a:off x="1272" y="3541"/>
              <a:ext cx="1916" cy="4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b"/>
            <a:lstStyle/>
            <a:p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Ca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0.17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Al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2.33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Si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3.67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O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10</a:t>
              </a:r>
              <a:r>
                <a:rPr lang="en-US" sz="1600">
                  <a:solidFill>
                    <a:schemeClr val="tx1"/>
                  </a:solidFill>
                  <a:cs typeface="Arial" charset="0"/>
                </a:rPr>
                <a:t>(OH)</a:t>
              </a:r>
              <a:r>
                <a:rPr lang="en-US" sz="1600" baseline="-30000">
                  <a:solidFill>
                    <a:schemeClr val="tx1"/>
                  </a:solidFill>
                  <a:cs typeface="Arial" charset="0"/>
                </a:rPr>
                <a:t>2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grpSp>
        <p:nvGrpSpPr>
          <p:cNvPr id="5127" name="Group 25"/>
          <p:cNvGrpSpPr>
            <a:grpSpLocks/>
          </p:cNvGrpSpPr>
          <p:nvPr/>
        </p:nvGrpSpPr>
        <p:grpSpPr bwMode="auto">
          <a:xfrm>
            <a:off x="6477000" y="3810000"/>
            <a:ext cx="914400" cy="2667000"/>
            <a:chOff x="0" y="0"/>
            <a:chExt cx="3519" cy="3978"/>
          </a:xfrm>
        </p:grpSpPr>
        <p:sp>
          <p:nvSpPr>
            <p:cNvPr id="5129" name="Rectangle 26"/>
            <p:cNvSpPr>
              <a:spLocks noChangeArrowheads="1"/>
            </p:cNvSpPr>
            <p:nvPr/>
          </p:nvSpPr>
          <p:spPr bwMode="auto">
            <a:xfrm>
              <a:off x="0" y="0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.016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0" name="Rectangle 27"/>
            <p:cNvSpPr>
              <a:spLocks noChangeArrowheads="1"/>
            </p:cNvSpPr>
            <p:nvPr/>
          </p:nvSpPr>
          <p:spPr bwMode="auto">
            <a:xfrm>
              <a:off x="0" y="442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.015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1" name="Rectangle 28"/>
            <p:cNvSpPr>
              <a:spLocks noChangeArrowheads="1"/>
            </p:cNvSpPr>
            <p:nvPr/>
          </p:nvSpPr>
          <p:spPr bwMode="auto">
            <a:xfrm>
              <a:off x="0" y="884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.427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2" name="Rectangle 29"/>
            <p:cNvSpPr>
              <a:spLocks noChangeArrowheads="1"/>
            </p:cNvSpPr>
            <p:nvPr/>
          </p:nvSpPr>
          <p:spPr bwMode="auto">
            <a:xfrm>
              <a:off x="0" y="1326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.115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3" name="Rectangle 30"/>
            <p:cNvSpPr>
              <a:spLocks noChangeArrowheads="1"/>
            </p:cNvSpPr>
            <p:nvPr/>
          </p:nvSpPr>
          <p:spPr bwMode="auto">
            <a:xfrm>
              <a:off x="0" y="1768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0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4" name="Rectangle 31"/>
            <p:cNvSpPr>
              <a:spLocks noChangeArrowheads="1"/>
            </p:cNvSpPr>
            <p:nvPr/>
          </p:nvSpPr>
          <p:spPr bwMode="auto">
            <a:xfrm>
              <a:off x="0" y="2210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.014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5" name="Rectangle 32"/>
            <p:cNvSpPr>
              <a:spLocks noChangeArrowheads="1"/>
            </p:cNvSpPr>
            <p:nvPr/>
          </p:nvSpPr>
          <p:spPr bwMode="auto">
            <a:xfrm>
              <a:off x="0" y="2652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.175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6" name="Rectangle 33"/>
            <p:cNvSpPr>
              <a:spLocks noChangeArrowheads="1"/>
            </p:cNvSpPr>
            <p:nvPr/>
          </p:nvSpPr>
          <p:spPr bwMode="auto">
            <a:xfrm>
              <a:off x="0" y="3094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-.033</a:t>
              </a:r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  <p:sp>
          <p:nvSpPr>
            <p:cNvPr id="5137" name="Rectangle 34"/>
            <p:cNvSpPr>
              <a:spLocks noChangeArrowheads="1"/>
            </p:cNvSpPr>
            <p:nvPr/>
          </p:nvSpPr>
          <p:spPr bwMode="auto">
            <a:xfrm>
              <a:off x="0" y="3536"/>
              <a:ext cx="3519" cy="44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r>
                <a:rPr lang="en-US" sz="1600">
                  <a:solidFill>
                    <a:schemeClr val="tx1"/>
                  </a:solidFill>
                  <a:cs typeface="Times New Roman" pitchFamily="18" charset="0"/>
                </a:rPr>
                <a:t>-.081</a:t>
              </a:r>
              <a:endParaRPr lang="en-US" sz="100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  <a:p>
              <a:pPr eaLnBrk="0" hangingPunct="0"/>
              <a:endParaRPr lang="en-US">
                <a:solidFill>
                  <a:schemeClr val="tx1"/>
                </a:solidFill>
                <a:latin typeface="Times New Roman" pitchFamily="18" charset="0"/>
              </a:endParaRPr>
            </a:p>
          </p:txBody>
        </p:sp>
      </p:grpSp>
      <p:sp>
        <p:nvSpPr>
          <p:cNvPr id="5128" name="Text Box 35"/>
          <p:cNvSpPr txBox="1">
            <a:spLocks noChangeArrowheads="1"/>
          </p:cNvSpPr>
          <p:nvPr/>
        </p:nvSpPr>
        <p:spPr bwMode="auto">
          <a:xfrm>
            <a:off x="7086600" y="3862388"/>
            <a:ext cx="1535113" cy="611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sz="1800">
                <a:solidFill>
                  <a:schemeClr val="tx1"/>
                </a:solidFill>
                <a:latin typeface="Times New Roman" pitchFamily="18" charset="0"/>
              </a:rPr>
              <a:t>mass transfers</a:t>
            </a:r>
          </a:p>
          <a:p>
            <a:pPr algn="ctr"/>
            <a:r>
              <a:rPr lang="en-US" sz="1600" i="1">
                <a:solidFill>
                  <a:schemeClr val="tx1"/>
                </a:solidFill>
                <a:latin typeface="Times New Roman" pitchFamily="18" charset="0"/>
              </a:rPr>
              <a:t>(mmol/kg water)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3505200" cy="6726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SOLUTION 1 Ephemeral Springs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temp      25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pH        6.2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pe        4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redox     pe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units     mmol/kgw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density   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Ca        0.078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Cl        0.014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K         0.028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Mg        0.029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Na        0.134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S(6)      0.01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Si        0.273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Alkalinity 0.328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-water    1 # kg</a:t>
            </a:r>
          </a:p>
          <a:p>
            <a:pPr>
              <a:spcBef>
                <a:spcPct val="10000"/>
              </a:spcBef>
            </a:pPr>
            <a:endParaRPr lang="en-US" sz="1200">
              <a:solidFill>
                <a:schemeClr val="tx1"/>
              </a:solidFill>
              <a:latin typeface="Courier New" pitchFamily="49" charset="0"/>
            </a:endParaRP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SOLUTION 2 Perennial Springs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temp      25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pH        6.8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pe        4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redox     pe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units     mmol/kgw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density   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Ca        0.41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Cl        0.03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K         0.04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Mg        0.071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Na        0.259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S(6)      0.025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Si        0.41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Alkalinity 0.895</a:t>
            </a:r>
          </a:p>
          <a:p>
            <a:pPr>
              <a:spcBef>
                <a:spcPct val="1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-water    1 # kg</a:t>
            </a:r>
          </a:p>
        </p:txBody>
      </p:sp>
      <p:pic>
        <p:nvPicPr>
          <p:cNvPr id="3174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457200"/>
            <a:ext cx="6781800" cy="584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0"/>
            <a:ext cx="8763000" cy="681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Oval 4"/>
          <p:cNvSpPr>
            <a:spLocks noChangeArrowheads="1"/>
          </p:cNvSpPr>
          <p:nvPr/>
        </p:nvSpPr>
        <p:spPr bwMode="auto">
          <a:xfrm>
            <a:off x="2438400" y="533400"/>
            <a:ext cx="304800" cy="381000"/>
          </a:xfrm>
          <a:prstGeom prst="ellips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0" name="Rectangle 5"/>
          <p:cNvSpPr>
            <a:spLocks noChangeArrowheads="1"/>
          </p:cNvSpPr>
          <p:nvPr/>
        </p:nvSpPr>
        <p:spPr bwMode="auto">
          <a:xfrm>
            <a:off x="4446588" y="33067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US">
              <a:solidFill>
                <a:schemeClr val="tx1"/>
              </a:solidFill>
              <a:latin typeface="Times New Roman" pitchFamily="18" charset="0"/>
            </a:endParaRPr>
          </a:p>
        </p:txBody>
      </p:sp>
      <p:graphicFrame>
        <p:nvGraphicFramePr>
          <p:cNvPr id="6146" name="Object 6"/>
          <p:cNvGraphicFramePr>
            <a:graphicFrameLocks noChangeAspect="1"/>
          </p:cNvGraphicFramePr>
          <p:nvPr/>
        </p:nvGraphicFramePr>
        <p:xfrm>
          <a:off x="5105400" y="2463800"/>
          <a:ext cx="1698625" cy="1655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47" name="Equation" r:id="rId4" imgW="253800" imgH="241200" progId="Equation.3">
                  <p:embed/>
                </p:oleObj>
              </mc:Choice>
              <mc:Fallback>
                <p:oleObj name="Equation" r:id="rId4" imgW="253800" imgH="241200" progId="Equation.3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05400" y="2463800"/>
                        <a:ext cx="1698625" cy="1655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6151" name="Oval 7"/>
          <p:cNvSpPr>
            <a:spLocks noChangeArrowheads="1"/>
          </p:cNvSpPr>
          <p:nvPr/>
        </p:nvSpPr>
        <p:spPr bwMode="auto">
          <a:xfrm>
            <a:off x="5029200" y="2209800"/>
            <a:ext cx="1752600" cy="2286000"/>
          </a:xfrm>
          <a:prstGeom prst="ellipse">
            <a:avLst/>
          </a:prstGeom>
          <a:noFill/>
          <a:ln w="762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6152" name="Line 8"/>
          <p:cNvSpPr>
            <a:spLocks noChangeShapeType="1"/>
          </p:cNvSpPr>
          <p:nvPr/>
        </p:nvSpPr>
        <p:spPr bwMode="auto">
          <a:xfrm flipH="1" flipV="1">
            <a:off x="2819400" y="914400"/>
            <a:ext cx="2286000" cy="1676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lg" len="lg"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b="1" smtClean="0">
                <a:solidFill>
                  <a:schemeClr val="tx1"/>
                </a:solidFill>
              </a:rPr>
              <a:t>Principles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600200"/>
            <a:ext cx="9144000" cy="51054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800" b="1" smtClean="0">
                <a:solidFill>
                  <a:schemeClr val="tx1"/>
                </a:solidFill>
              </a:rPr>
              <a:t>Objective</a:t>
            </a:r>
            <a:r>
              <a:rPr lang="en-US" sz="2800" smtClean="0">
                <a:solidFill>
                  <a:schemeClr val="tx1"/>
                </a:solidFill>
              </a:rPr>
              <a:t>: Describe the chemical and isotopic evolution </a:t>
            </a:r>
            <a:r>
              <a:rPr lang="en-US" sz="2800" b="1" smtClean="0">
                <a:solidFill>
                  <a:schemeClr val="tx1"/>
                </a:solidFill>
              </a:rPr>
              <a:t>observed</a:t>
            </a:r>
            <a:r>
              <a:rPr lang="en-US" sz="2800" smtClean="0">
                <a:solidFill>
                  <a:schemeClr val="tx1"/>
                </a:solidFill>
              </a:rPr>
              <a:t> on a hydrologic flow path in terms of sets (models) of balanced reactions.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</a:pPr>
            <a:endParaRPr lang="en-US" sz="2800" smtClean="0"/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800" b="1" smtClean="0">
                <a:solidFill>
                  <a:schemeClr val="tx1"/>
                </a:solidFill>
              </a:rPr>
              <a:t>Input: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Analytical data for one (or more if mixing occurs) “initial” solutions and one “final” solution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Stoichiometry of plausible reactants and products</a:t>
            </a:r>
          </a:p>
          <a:p>
            <a:pPr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800" b="1" smtClean="0">
                <a:solidFill>
                  <a:schemeClr val="tx1"/>
                </a:solidFill>
              </a:rPr>
              <a:t>Output:</a:t>
            </a:r>
          </a:p>
          <a:p>
            <a:pPr lvl="1" eaLnBrk="1" hangingPunct="1">
              <a:lnSpc>
                <a:spcPct val="8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Mass-balance models – heterogeneous reactive mass transfers (mineral/gas dissolution/exsolution, sorption/exchange) that account for changes in chemistry and isotopic composition.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FFFFCC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327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88900"/>
            <a:ext cx="845820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44450"/>
            <a:ext cx="8458200" cy="6808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6350"/>
            <a:ext cx="8153400" cy="685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19" name="Text Box 3"/>
          <p:cNvSpPr txBox="1">
            <a:spLocks noChangeArrowheads="1"/>
          </p:cNvSpPr>
          <p:nvPr/>
        </p:nvSpPr>
        <p:spPr bwMode="auto">
          <a:xfrm>
            <a:off x="4419600" y="457200"/>
            <a:ext cx="37973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rgbClr val="008000"/>
                </a:solidFill>
                <a:latin typeface="Times New Roman" pitchFamily="18" charset="0"/>
              </a:rPr>
              <a:t>Always written as dissolution</a:t>
            </a:r>
          </a:p>
        </p:txBody>
      </p:sp>
      <p:sp>
        <p:nvSpPr>
          <p:cNvPr id="34820" name="Line 4"/>
          <p:cNvSpPr>
            <a:spLocks noChangeShapeType="1"/>
          </p:cNvSpPr>
          <p:nvPr/>
        </p:nvSpPr>
        <p:spPr bwMode="auto">
          <a:xfrm flipV="1">
            <a:off x="2438400" y="838200"/>
            <a:ext cx="1828800" cy="7620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 type="arrow" w="med" len="med"/>
            <a:tailEnd/>
          </a:ln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891540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3" name="Oval 3"/>
          <p:cNvSpPr>
            <a:spLocks noChangeArrowheads="1"/>
          </p:cNvSpPr>
          <p:nvPr/>
        </p:nvSpPr>
        <p:spPr bwMode="auto">
          <a:xfrm>
            <a:off x="2514600" y="381000"/>
            <a:ext cx="533400" cy="457200"/>
          </a:xfrm>
          <a:prstGeom prst="ellipse">
            <a:avLst/>
          </a:prstGeom>
          <a:noFill/>
          <a:ln w="38100">
            <a:solidFill>
              <a:srgbClr val="FF00FF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9"/>
          <p:cNvSpPr txBox="1">
            <a:spLocks noChangeArrowheads="1"/>
          </p:cNvSpPr>
          <p:nvPr/>
        </p:nvSpPr>
        <p:spPr bwMode="auto">
          <a:xfrm>
            <a:off x="0" y="0"/>
            <a:ext cx="9144000" cy="563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800">
                <a:solidFill>
                  <a:schemeClr val="tx1"/>
                </a:solidFill>
              </a:rPr>
              <a:t>Try running the Sierra Nevada problem initially with all uncertainties set to 0.05 (5% or </a:t>
            </a:r>
            <a:r>
              <a:rPr lang="en-US" sz="2800">
                <a:solidFill>
                  <a:schemeClr val="tx1"/>
                </a:solidFill>
                <a:cs typeface="Arial" charset="0"/>
              </a:rPr>
              <a:t>± 0.05 for pH).  </a:t>
            </a:r>
          </a:p>
          <a:p>
            <a:pPr lvl="1"/>
            <a:r>
              <a:rPr lang="en-US" i="1">
                <a:solidFill>
                  <a:schemeClr val="tx1"/>
                </a:solidFill>
                <a:cs typeface="Arial" charset="0"/>
              </a:rPr>
              <a:t>How many models did you find? </a:t>
            </a:r>
          </a:p>
          <a:p>
            <a:pPr lvl="1"/>
            <a:r>
              <a:rPr lang="en-US" i="1">
                <a:solidFill>
                  <a:schemeClr val="tx1"/>
                </a:solidFill>
                <a:cs typeface="Arial" charset="0"/>
              </a:rPr>
              <a:t>Are the models reasonable?</a:t>
            </a:r>
          </a:p>
          <a:p>
            <a:pPr lvl="1"/>
            <a:r>
              <a:rPr lang="en-US" i="1">
                <a:solidFill>
                  <a:schemeClr val="tx1"/>
                </a:solidFill>
                <a:cs typeface="Arial" charset="0"/>
              </a:rPr>
              <a:t>What are the phases common to all three models?</a:t>
            </a:r>
          </a:p>
          <a:p>
            <a:pPr lvl="1"/>
            <a:r>
              <a:rPr lang="en-US" i="1">
                <a:solidFill>
                  <a:schemeClr val="tx1"/>
                </a:solidFill>
                <a:cs typeface="Arial" charset="0"/>
              </a:rPr>
              <a:t>What are the ones that differ?</a:t>
            </a:r>
          </a:p>
          <a:p>
            <a:endParaRPr lang="en-US" sz="2800" i="1">
              <a:solidFill>
                <a:schemeClr val="tx1"/>
              </a:solidFill>
              <a:cs typeface="Arial" charset="0"/>
            </a:endParaRPr>
          </a:p>
          <a:p>
            <a:r>
              <a:rPr lang="en-US" sz="2800">
                <a:solidFill>
                  <a:schemeClr val="tx1"/>
                </a:solidFill>
              </a:rPr>
              <a:t>Try running the same problem but change the global uncertainties to 0.025, while keeping the uncertainty on Ca in the initial solution set at 0.05.</a:t>
            </a:r>
          </a:p>
          <a:p>
            <a:pPr lvl="1"/>
            <a:r>
              <a:rPr lang="en-US" i="1">
                <a:solidFill>
                  <a:schemeClr val="tx1"/>
                </a:solidFill>
                <a:cs typeface="Arial" charset="0"/>
              </a:rPr>
              <a:t>How many models did you find?</a:t>
            </a:r>
          </a:p>
          <a:p>
            <a:pPr lvl="1"/>
            <a:endParaRPr lang="en-US" i="1">
              <a:solidFill>
                <a:schemeClr val="tx1"/>
              </a:solidFill>
            </a:endParaRPr>
          </a:p>
          <a:p>
            <a:r>
              <a:rPr lang="en-US" i="1">
                <a:solidFill>
                  <a:schemeClr val="tx1"/>
                </a:solidFill>
              </a:rPr>
              <a:t>Could you construct a model that did not require dissolution of halite? Or dissolution of gypsum?</a:t>
            </a:r>
            <a:r>
              <a:rPr lang="en-US" sz="2800">
                <a:solidFill>
                  <a:schemeClr val="tx1"/>
                </a:solidFill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9144000" cy="68580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Three possible models found (only first two if Ca uncertainty is set 0.05 for the initial solution) :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#1 has kaolinite and chalcedony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#2 has kaolinite and Ca-montmorillonite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#3 has Ca-montmorillonite and chalcedony</a:t>
            </a:r>
          </a:p>
          <a:p>
            <a:pPr eaLnBrk="1" hangingPunct="1"/>
            <a:endParaRPr lang="en-US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The common phases in all models are:</a:t>
            </a:r>
          </a:p>
          <a:p>
            <a:pPr lvl="1" eaLnBrk="1" hangingPunct="1">
              <a:buClr>
                <a:schemeClr val="tx1"/>
              </a:buClr>
              <a:buSzPct val="125000"/>
            </a:pPr>
            <a:r>
              <a:rPr lang="en-US" sz="2400" smtClean="0">
                <a:solidFill>
                  <a:schemeClr val="tx1"/>
                </a:solidFill>
              </a:rPr>
              <a:t>biotite, plagioclase, calcite, CO</a:t>
            </a:r>
            <a:r>
              <a:rPr lang="en-US" sz="2400" baseline="-25000" smtClean="0">
                <a:solidFill>
                  <a:schemeClr val="tx1"/>
                </a:solidFill>
              </a:rPr>
              <a:t>2</a:t>
            </a:r>
            <a:r>
              <a:rPr lang="en-US" sz="2400" smtClean="0">
                <a:solidFill>
                  <a:schemeClr val="tx1"/>
                </a:solidFill>
              </a:rPr>
              <a:t>, gypsum, halite.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Text Box 2"/>
          <p:cNvSpPr txBox="1">
            <a:spLocks noChangeArrowheads="1"/>
          </p:cNvSpPr>
          <p:nvPr/>
        </p:nvSpPr>
        <p:spPr bwMode="auto">
          <a:xfrm>
            <a:off x="2667000" y="762000"/>
            <a:ext cx="5854700" cy="483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INVERSE_MODELING 1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-solutions      3        1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-uncertainty    0.05     0.05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-phases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Kaolinite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Ca-Montmorillonite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CO2(g)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Plag(An38)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SiO2(a)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Gypsum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K-feldspar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    Biotite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-tolerance         1e-010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-mineral_water     true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PHASES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Plag(An38)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Na0.62Ca0.38Al1.38Si2.62O8 + 5.52H+ + 2.48H2O </a:t>
            </a:r>
          </a:p>
          <a:p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	= 1.38Al+3 + 0.38Ca+2 + 2.62H4SiO4 + 0.62Na+ log_k     0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Biotite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    KMg3AlSi3O10(OH)2 + 6H+ + 4H2O </a:t>
            </a:r>
          </a:p>
          <a:p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	= Al(OH)4- + 3H4SiO4 + K+ + 3Mg+2log_k     0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>END</a:t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>
                <a:solidFill>
                  <a:schemeClr val="tx1"/>
                </a:solidFill>
                <a:latin typeface="Arial Black" pitchFamily="34" charset="0"/>
              </a:rPr>
              <a:t/>
            </a:r>
            <a:br>
              <a:rPr lang="en-US" sz="1200">
                <a:solidFill>
                  <a:schemeClr val="tx1"/>
                </a:solidFill>
                <a:latin typeface="Arial Black" pitchFamily="34" charset="0"/>
              </a:rPr>
            </a:br>
            <a:endParaRPr lang="en-US" sz="120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title" idx="4294967295"/>
          </p:nvPr>
        </p:nvSpPr>
        <p:spPr>
          <a:xfrm>
            <a:off x="457200" y="533400"/>
            <a:ext cx="1752600" cy="5791200"/>
          </a:xfrm>
        </p:spPr>
        <p:txBody>
          <a:bodyPr/>
          <a:lstStyle/>
          <a:p>
            <a:pPr algn="l" eaLnBrk="1" hangingPunct="1"/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SOLUTION 1 Ephemeral Springs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temp      25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pH        6.2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pe        4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redox     pe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units     mmol/kgw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density   1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Ca        0.078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Cl        0.014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K         0.028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Mg        0.029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Na        0.134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S(6)      0.01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Si        0.273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Alkalinity 0.328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-water    1 # kg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SOLUTION 3 Precipitation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temp      25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pH        5.8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pe        4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redox     pe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units     umol/l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density   1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Na        0.11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Ca        0.068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Mg        0.022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K         0.02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S(6)      0.01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Cl        0.013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Si        0.27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Alkalinity 0.314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r>
              <a:rPr lang="en-US" sz="1200" smtClean="0">
                <a:solidFill>
                  <a:schemeClr val="tx1"/>
                </a:solidFill>
                <a:latin typeface="Arial Black" pitchFamily="34" charset="0"/>
              </a:rPr>
              <a:t>    -water    1 # kg</a:t>
            </a:r>
            <a:br>
              <a:rPr lang="en-US" sz="1200" smtClean="0">
                <a:solidFill>
                  <a:schemeClr val="tx1"/>
                </a:solidFill>
                <a:latin typeface="Arial Black" pitchFamily="34" charset="0"/>
              </a:rPr>
            </a:br>
            <a:endParaRPr lang="en-US" sz="1200" smtClean="0">
              <a:solidFill>
                <a:schemeClr val="tx1"/>
              </a:solidFill>
              <a:latin typeface="Arial Black" pitchFamily="34" charset="0"/>
            </a:endParaRPr>
          </a:p>
        </p:txBody>
      </p:sp>
      <p:sp>
        <p:nvSpPr>
          <p:cNvPr id="38916" name="Text Box 4"/>
          <p:cNvSpPr txBox="1">
            <a:spLocks noChangeArrowheads="1"/>
          </p:cNvSpPr>
          <p:nvPr/>
        </p:nvSpPr>
        <p:spPr bwMode="auto">
          <a:xfrm>
            <a:off x="5867400" y="1295400"/>
            <a:ext cx="25828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No halite or calcite.</a:t>
            </a:r>
          </a:p>
          <a:p>
            <a:endParaRPr lang="en-US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Add K-feldspar.</a:t>
            </a:r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5486400" y="228600"/>
            <a:ext cx="2914650" cy="45720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Alex Blum’s solution</a:t>
            </a:r>
          </a:p>
        </p:txBody>
      </p:sp>
      <p:sp>
        <p:nvSpPr>
          <p:cNvPr id="38918" name="Text Box 7"/>
          <p:cNvSpPr txBox="1">
            <a:spLocks noChangeArrowheads="1"/>
          </p:cNvSpPr>
          <p:nvPr/>
        </p:nvSpPr>
        <p:spPr bwMode="auto">
          <a:xfrm>
            <a:off x="2955925" y="5297488"/>
            <a:ext cx="5338763" cy="822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Problems with this solution: ignores Cl</a:t>
            </a:r>
          </a:p>
          <a:p>
            <a:r>
              <a:rPr lang="en-US">
                <a:solidFill>
                  <a:schemeClr val="tx1"/>
                </a:solidFill>
              </a:rPr>
              <a:t>and calcite is in fact a likely reactant!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ChangeArrowheads="1"/>
          </p:cNvSpPr>
          <p:nvPr/>
        </p:nvSpPr>
        <p:spPr bwMode="auto">
          <a:xfrm>
            <a:off x="304800" y="1295400"/>
            <a:ext cx="8610600" cy="247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Phase mole transfers:                 Minimum        Maximum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 Kaolinite    -4.796e-005     0.000e+000     0.000e+000   Al2Si2O5(OH)4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Ca-Montmorillon    -9.511e-005     0.000e+000     0.000e+000   Ca0.165Al2.33Si3.67O10(OH)2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    CO2(g)     7.739e-004     0.000e+000     0.000e+000   CO2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Plag(An38)     2.098e-004     0.000e+000     0.000e+000   Na0.62Ca0.38Al1.38Si2.62O8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   SiO2(a)     8.404e-005     0.000e+000     0.000e+000   SiO2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    Gypsum     9.990e-006     0.000e+000     0.000e+000   CaSO4:2H2O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K-feldspar     1.832e-005     0.000e+000     0.000e+000   KAlSi3O8</a:t>
            </a:r>
          </a:p>
          <a:p>
            <a:pPr>
              <a:spcBef>
                <a:spcPct val="50000"/>
              </a:spcBef>
            </a:pPr>
            <a:r>
              <a:rPr lang="en-US" sz="1200">
                <a:solidFill>
                  <a:schemeClr val="tx1"/>
                </a:solidFill>
                <a:latin typeface="Courier New" pitchFamily="49" charset="0"/>
              </a:rPr>
              <a:t>        Biotite     9.659e-006     0.000e+000     0.000e+000   KMg3AlSi3O10(OH)2</a:t>
            </a:r>
          </a:p>
        </p:txBody>
      </p:sp>
      <p:sp>
        <p:nvSpPr>
          <p:cNvPr id="39939" name="Text Box 3"/>
          <p:cNvSpPr txBox="1">
            <a:spLocks noChangeArrowheads="1"/>
          </p:cNvSpPr>
          <p:nvPr/>
        </p:nvSpPr>
        <p:spPr bwMode="auto">
          <a:xfrm>
            <a:off x="533400" y="4267200"/>
            <a:ext cx="7748588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No halite or calcite.  How would you get these in the soil?</a:t>
            </a:r>
          </a:p>
          <a:p>
            <a:endParaRPr lang="en-US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Add K-feldspar. That makes sense.</a:t>
            </a:r>
          </a:p>
          <a:p>
            <a:endParaRPr lang="en-US">
              <a:solidFill>
                <a:schemeClr val="tx1"/>
              </a:solidFill>
              <a:latin typeface="Times New Roman" pitchFamily="18" charset="0"/>
            </a:endParaRPr>
          </a:p>
          <a:p>
            <a:r>
              <a:rPr lang="en-US">
                <a:solidFill>
                  <a:schemeClr val="tx1"/>
                </a:solidFill>
                <a:latin typeface="Times New Roman" pitchFamily="18" charset="0"/>
              </a:rPr>
              <a:t>But….Gypsum?  There is something we are missing with SO</a:t>
            </a:r>
            <a:r>
              <a:rPr lang="en-US" baseline="-25000">
                <a:solidFill>
                  <a:schemeClr val="tx1"/>
                </a:solidFill>
                <a:latin typeface="Times New Roman" pitchFamily="18" charset="0"/>
              </a:rPr>
              <a:t>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Pinal Creek Problem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Detailed in Glynn and Brown (1996; MSA volume on “Reactive Transport Modeling”).  Paper also contains an inverse modeling comparison of NETPATH vs. PHREEQC, and a reactive transport modeling study that makes use of the inverse modeling results.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6" descr="gwc-inv-0007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172075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 Box 7"/>
          <p:cNvSpPr txBox="1">
            <a:spLocks noChangeArrowheads="1"/>
          </p:cNvSpPr>
          <p:nvPr/>
        </p:nvSpPr>
        <p:spPr bwMode="auto">
          <a:xfrm>
            <a:off x="5318125" y="381000"/>
            <a:ext cx="382587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>
                <a:solidFill>
                  <a:schemeClr val="tx1"/>
                </a:solidFill>
              </a:rPr>
              <a:t>Webster lake: an artificial lake used to dump waste sulfuric acid between 1946 and 1986.  The 25 km-long valley narrows northward and the basement comes up, pinching out the consolidated basin fill and unconsolidated alluvial sediments. </a:t>
            </a:r>
          </a:p>
          <a:p>
            <a:endParaRPr lang="en-US" sz="2000">
              <a:solidFill>
                <a:schemeClr val="tx1"/>
              </a:solidFill>
            </a:endParaRPr>
          </a:p>
          <a:p>
            <a:r>
              <a:rPr lang="en-US" sz="2000">
                <a:solidFill>
                  <a:schemeClr val="tx1"/>
                </a:solidFill>
              </a:rPr>
              <a:t>Carbonates, Mn-oxides, and a mix of mafic and felsic silicates and minerals are present in the sediments.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838200"/>
            <a:ext cx="8229600" cy="52879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800" b="1" smtClean="0">
                <a:solidFill>
                  <a:schemeClr val="tx1"/>
                </a:solidFill>
              </a:rPr>
              <a:t>Fundamental principles used:</a:t>
            </a:r>
            <a:r>
              <a:rPr lang="en-US" sz="2800" smtClean="0">
                <a:solidFill>
                  <a:schemeClr val="tx1"/>
                </a:solidFill>
              </a:rPr>
              <a:t> 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b="1" smtClean="0">
                <a:solidFill>
                  <a:schemeClr val="tx1"/>
                </a:solidFill>
              </a:rPr>
              <a:t>Elemental </a:t>
            </a:r>
            <a:r>
              <a:rPr lang="en-US" sz="2400" smtClean="0">
                <a:solidFill>
                  <a:schemeClr val="tx1"/>
                </a:solidFill>
              </a:rPr>
              <a:t>mass balance and valence state balance (PHREEQC)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b="1" smtClean="0">
                <a:solidFill>
                  <a:schemeClr val="tx1"/>
                </a:solidFill>
              </a:rPr>
              <a:t>Isotope </a:t>
            </a:r>
            <a:r>
              <a:rPr lang="en-US" sz="2400" smtClean="0">
                <a:solidFill>
                  <a:schemeClr val="tx1"/>
                </a:solidFill>
              </a:rPr>
              <a:t>mass balance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Redox State (NETPATH) or </a:t>
            </a:r>
            <a:r>
              <a:rPr lang="en-US" sz="2400" b="1" smtClean="0">
                <a:solidFill>
                  <a:schemeClr val="tx1"/>
                </a:solidFill>
              </a:rPr>
              <a:t>electron</a:t>
            </a:r>
            <a:r>
              <a:rPr lang="en-US" sz="2400" smtClean="0">
                <a:solidFill>
                  <a:schemeClr val="tx1"/>
                </a:solidFill>
              </a:rPr>
              <a:t> balance (PHREEQC)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Solution </a:t>
            </a:r>
            <a:r>
              <a:rPr lang="en-US" sz="2400" b="1" smtClean="0">
                <a:solidFill>
                  <a:schemeClr val="tx1"/>
                </a:solidFill>
              </a:rPr>
              <a:t>charge</a:t>
            </a:r>
            <a:r>
              <a:rPr lang="en-US" sz="2400" smtClean="0">
                <a:solidFill>
                  <a:schemeClr val="tx1"/>
                </a:solidFill>
              </a:rPr>
              <a:t> balances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smtClean="0">
                <a:solidFill>
                  <a:schemeClr val="tx1"/>
                </a:solidFill>
              </a:rPr>
              <a:t>Solution/phase adjustment constraints within </a:t>
            </a:r>
            <a:r>
              <a:rPr lang="en-US" sz="2400" b="1" smtClean="0">
                <a:solidFill>
                  <a:schemeClr val="tx1"/>
                </a:solidFill>
              </a:rPr>
              <a:t>specified uncertainty levels</a:t>
            </a:r>
            <a:r>
              <a:rPr lang="en-US" sz="2400" smtClean="0">
                <a:solidFill>
                  <a:schemeClr val="tx1"/>
                </a:solidFill>
              </a:rPr>
              <a:t> (elements, pH, isotopes)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b="1" smtClean="0">
                <a:solidFill>
                  <a:schemeClr val="tx1"/>
                </a:solidFill>
              </a:rPr>
              <a:t>Alkalinity</a:t>
            </a:r>
            <a:r>
              <a:rPr lang="en-US" sz="2400" smtClean="0">
                <a:solidFill>
                  <a:schemeClr val="tx1"/>
                </a:solidFill>
              </a:rPr>
              <a:t> balance (&amp; solution charge imbalance acct.)</a:t>
            </a:r>
          </a:p>
          <a:p>
            <a:pPr lvl="1" eaLnBrk="1" hangingPunct="1">
              <a:lnSpc>
                <a:spcPct val="90000"/>
              </a:lnSpc>
              <a:buClr>
                <a:schemeClr val="tx1"/>
              </a:buClr>
              <a:buSzTx/>
            </a:pPr>
            <a:r>
              <a:rPr lang="en-US" sz="2400" b="1" smtClean="0">
                <a:solidFill>
                  <a:schemeClr val="tx1"/>
                </a:solidFill>
              </a:rPr>
              <a:t>Water</a:t>
            </a:r>
            <a:r>
              <a:rPr lang="en-US" sz="2400" smtClean="0">
                <a:solidFill>
                  <a:schemeClr val="tx1"/>
                </a:solidFill>
              </a:rPr>
              <a:t> balance</a:t>
            </a:r>
          </a:p>
          <a:p>
            <a:pPr eaLnBrk="1" hangingPunct="1">
              <a:lnSpc>
                <a:spcPct val="90000"/>
              </a:lnSpc>
            </a:pPr>
            <a:endParaRPr lang="en-US" sz="280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gwc-inv-0008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1944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3011" name="Text Box 5"/>
          <p:cNvSpPr txBox="1">
            <a:spLocks noChangeArrowheads="1"/>
          </p:cNvSpPr>
          <p:nvPr/>
        </p:nvSpPr>
        <p:spPr bwMode="auto">
          <a:xfrm>
            <a:off x="6156325" y="0"/>
            <a:ext cx="2987675" cy="3743325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1"/>
                </a:solidFill>
              </a:rPr>
              <a:t>Two contaminated waters and a background water which dilutes the contamination as it travels downgradient at ~5 m/day.  pH front travels at 1/5th the speed.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1722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What is the Cl concentration between well 402 and the downgradient well 503?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How about the SO</a:t>
            </a:r>
            <a:r>
              <a:rPr lang="en-US" sz="2800" i="1" baseline="-25000" smtClean="0">
                <a:solidFill>
                  <a:schemeClr val="tx1"/>
                </a:solidFill>
              </a:rPr>
              <a:t>4</a:t>
            </a:r>
            <a:r>
              <a:rPr lang="en-US" sz="2800" i="1" smtClean="0">
                <a:solidFill>
                  <a:schemeClr val="tx1"/>
                </a:solidFill>
              </a:rPr>
              <a:t>?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What about the pH? 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What about the Mn concentration?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What about the Fe concentration?</a:t>
            </a:r>
          </a:p>
          <a:p>
            <a:pPr eaLnBrk="1" hangingPunct="1"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How about Al?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4" descr="gwc-inv-0009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7696200" cy="671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57200" y="457200"/>
            <a:ext cx="8229600" cy="61722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</a:pPr>
            <a:r>
              <a:rPr lang="en-US" sz="2800" smtClean="0">
                <a:solidFill>
                  <a:schemeClr val="tx1"/>
                </a:solidFill>
              </a:rPr>
              <a:t>Groundwater evolution: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z="2400" i="1" smtClean="0">
                <a:solidFill>
                  <a:schemeClr val="tx1"/>
                </a:solidFill>
              </a:rPr>
              <a:t>Do you have an explanation for the change in Cl and SO</a:t>
            </a:r>
            <a:r>
              <a:rPr lang="en-US" sz="2400" i="1" baseline="-25000" smtClean="0">
                <a:solidFill>
                  <a:schemeClr val="tx1"/>
                </a:solidFill>
              </a:rPr>
              <a:t>4</a:t>
            </a:r>
            <a:r>
              <a:rPr lang="en-US" sz="2400" i="1" smtClean="0">
                <a:solidFill>
                  <a:schemeClr val="tx1"/>
                </a:solidFill>
              </a:rPr>
              <a:t>?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z="2400" i="1" smtClean="0">
                <a:solidFill>
                  <a:schemeClr val="tx1"/>
                </a:solidFill>
              </a:rPr>
              <a:t>What are the processes controlling pH?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z="2400" i="1" smtClean="0">
                <a:solidFill>
                  <a:schemeClr val="tx1"/>
                </a:solidFill>
              </a:rPr>
              <a:t>What about the Mn and Fe controls? 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z="2400" i="1" smtClean="0">
                <a:solidFill>
                  <a:schemeClr val="tx1"/>
                </a:solidFill>
              </a:rPr>
              <a:t>And the controls on Al?</a:t>
            </a:r>
          </a:p>
          <a:p>
            <a:pPr lvl="1" eaLnBrk="1" hangingPunct="1">
              <a:buClr>
                <a:schemeClr val="tx1"/>
              </a:buClr>
              <a:buSzTx/>
            </a:pPr>
            <a:endParaRPr lang="en-US" sz="2400" i="1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  <a:buSzTx/>
            </a:pPr>
            <a:r>
              <a:rPr lang="en-US" sz="2800" smtClean="0">
                <a:solidFill>
                  <a:schemeClr val="tx1"/>
                </a:solidFill>
              </a:rPr>
              <a:t>Use the file “pinal-msa.pqi” to run the problem with a subset of the minerals/reactions considered in Glynn and Brown (1996). 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z="2400" i="1" smtClean="0">
                <a:solidFill>
                  <a:schemeClr val="tx1"/>
                </a:solidFill>
              </a:rPr>
              <a:t>What are the differences in minerals considered?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4" descr="gwc-inv-0010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3943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4" descr="gwc-inv-0011-mo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4356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Tar Creek problem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Evolution of a recharge water during pyrite and sphalerite oxidation, carbonate, albite and halite dissolution.</a:t>
            </a:r>
          </a:p>
          <a:p>
            <a:pPr eaLnBrk="1" hangingPunct="1">
              <a:buClr>
                <a:schemeClr val="tx1"/>
              </a:buClr>
            </a:pPr>
            <a:endParaRPr lang="en-US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Use file “tarcreek.pqi”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Potomac 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Sulfate reduction</a:t>
            </a:r>
          </a:p>
        </p:txBody>
      </p:sp>
      <p:sp>
        <p:nvSpPr>
          <p:cNvPr id="501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Reaction of a seawater with organic carbon, iron oxides, calcite, and exchange reactions.</a:t>
            </a:r>
          </a:p>
          <a:p>
            <a:pPr eaLnBrk="1" hangingPunct="1"/>
            <a:endParaRPr lang="en-US" sz="2800" smtClean="0">
              <a:solidFill>
                <a:schemeClr val="tx1"/>
              </a:solidFill>
            </a:endParaRPr>
          </a:p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Use file “v6.pqi”.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Potomac</a:t>
            </a:r>
            <a:br>
              <a:rPr lang="en-US" sz="4000" smtClean="0">
                <a:solidFill>
                  <a:schemeClr val="tx1"/>
                </a:solidFill>
              </a:rPr>
            </a:br>
            <a:r>
              <a:rPr lang="en-US" sz="4000" smtClean="0">
                <a:solidFill>
                  <a:schemeClr val="tx1"/>
                </a:solidFill>
              </a:rPr>
              <a:t>Intense Methanogenesis</a:t>
            </a:r>
          </a:p>
        </p:txBody>
      </p:sp>
      <p:sp>
        <p:nvSpPr>
          <p:cNvPr id="512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Ca/Mg/Na/K exchange, calcite dissolution, and reaction of an NH</a:t>
            </a:r>
            <a:r>
              <a:rPr lang="en-US" sz="2800" baseline="-25000" smtClean="0">
                <a:solidFill>
                  <a:schemeClr val="tx1"/>
                </a:solidFill>
              </a:rPr>
              <a:t>3</a:t>
            </a:r>
            <a:r>
              <a:rPr lang="en-US" sz="2800" smtClean="0">
                <a:solidFill>
                  <a:schemeClr val="tx1"/>
                </a:solidFill>
              </a:rPr>
              <a:t>-rich organic phase causing fermentation and methanogenesis.</a:t>
            </a:r>
          </a:p>
          <a:p>
            <a:pPr eaLnBrk="1" hangingPunct="1">
              <a:buClr>
                <a:schemeClr val="tx1"/>
              </a:buClr>
            </a:pPr>
            <a:endParaRPr lang="en-US" sz="28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Use file “v28.pqi”.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Floridan Aquifer</a:t>
            </a:r>
          </a:p>
        </p:txBody>
      </p:sp>
      <p:sp>
        <p:nvSpPr>
          <p:cNvPr id="522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600200"/>
            <a:ext cx="8382000" cy="50292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Plummer and Sprinkle (HJ 2001). Evolution of ground water in a carbonate aquifer: anhydrite dissolution causes dedolomitization and secondary calcite precipitation, organic carbon oxidation causes sulfate reduction and pyrite precipitation.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No isotope data provided in file “florida-1-4.pqi”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Run the problem from wells 1.1 to 2.4 and comment.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Change the file and rerun for the evolution between wells 2.4 and 2.6. Comment.</a:t>
            </a:r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0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0"/>
            <a:ext cx="8001000" cy="838200"/>
          </a:xfrm>
        </p:spPr>
        <p:txBody>
          <a:bodyPr/>
          <a:lstStyle/>
          <a:p>
            <a:pPr eaLnBrk="1" hangingPunct="1"/>
            <a:r>
              <a:rPr lang="en-US" sz="4000" smtClean="0">
                <a:solidFill>
                  <a:schemeClr val="tx1"/>
                </a:solidFill>
              </a:rPr>
              <a:t>Equations solved in PHREEQC</a:t>
            </a:r>
          </a:p>
        </p:txBody>
      </p:sp>
      <p:sp>
        <p:nvSpPr>
          <p:cNvPr id="10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57150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Generalized mole-balance: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Alkalinity 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And when alklalinity has not been measured: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i="1" smtClean="0">
                <a:solidFill>
                  <a:schemeClr val="tx1"/>
                </a:solidFill>
              </a:rPr>
              <a:t>c</a:t>
            </a:r>
            <a:r>
              <a:rPr lang="en-US" sz="2000" smtClean="0">
                <a:solidFill>
                  <a:schemeClr val="tx1"/>
                </a:solidFill>
              </a:rPr>
              <a:t>: stoichiometric coefficients; </a:t>
            </a:r>
            <a:r>
              <a:rPr lang="el-GR" sz="2000" i="1" smtClean="0">
                <a:solidFill>
                  <a:schemeClr val="tx1"/>
                </a:solidFill>
                <a:cs typeface="Arial" charset="0"/>
              </a:rPr>
              <a:t>α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mass transfer amounts: 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T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number of moles in a solution; </a:t>
            </a:r>
            <a:r>
              <a:rPr lang="el-GR" sz="2000" i="1" smtClean="0">
                <a:solidFill>
                  <a:schemeClr val="tx1"/>
                </a:solidFill>
                <a:cs typeface="Arial" charset="0"/>
              </a:rPr>
              <a:t>δ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error adjustments</a:t>
            </a:r>
          </a:p>
          <a:p>
            <a:pPr eaLnBrk="1" hangingPunct="1">
              <a:buClr>
                <a:schemeClr val="tx1"/>
              </a:buClr>
              <a:buFont typeface="Wingdings" pitchFamily="2" charset="2"/>
              <a:buChar char="§"/>
            </a:pP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q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solutions; 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Q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final solution;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 r: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 redox reactions; 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p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phases; 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i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species; </a:t>
            </a:r>
            <a:r>
              <a:rPr lang="en-US" sz="2000" i="1" smtClean="0">
                <a:solidFill>
                  <a:schemeClr val="tx1"/>
                </a:solidFill>
                <a:cs typeface="Arial" charset="0"/>
              </a:rPr>
              <a:t>m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: element or valence state</a:t>
            </a:r>
            <a:endParaRPr lang="el-GR" sz="2000" smtClean="0">
              <a:solidFill>
                <a:schemeClr val="tx1"/>
              </a:solidFill>
              <a:cs typeface="Arial" charset="0"/>
            </a:endParaRPr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905000" y="1371600"/>
          <a:ext cx="48768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9" name="Equation" r:id="rId3" imgW="2844720" imgH="444240" progId="">
                  <p:embed/>
                </p:oleObj>
              </mc:Choice>
              <mc:Fallback>
                <p:oleObj name="Equation" r:id="rId3" imgW="2844720" imgH="4442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05000" y="1371600"/>
                        <a:ext cx="48768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7" name="Object 5"/>
          <p:cNvGraphicFramePr>
            <a:graphicFrameLocks noChangeAspect="1"/>
          </p:cNvGraphicFramePr>
          <p:nvPr/>
        </p:nvGraphicFramePr>
        <p:xfrm>
          <a:off x="1752600" y="2667000"/>
          <a:ext cx="5562600" cy="793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0" name="Equation" r:id="rId5" imgW="3111480" imgH="444240" progId="">
                  <p:embed/>
                </p:oleObj>
              </mc:Choice>
              <mc:Fallback>
                <p:oleObj name="Equation" r:id="rId5" imgW="3111480" imgH="4442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752600" y="2667000"/>
                        <a:ext cx="5562600" cy="7937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028" name="Object 6"/>
          <p:cNvGraphicFramePr>
            <a:graphicFrameLocks noChangeAspect="1"/>
          </p:cNvGraphicFramePr>
          <p:nvPr/>
        </p:nvGraphicFramePr>
        <p:xfrm>
          <a:off x="2971800" y="4114800"/>
          <a:ext cx="2362200" cy="88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31" name="Equation" r:id="rId7" imgW="1155600" imgH="431640" progId="">
                  <p:embed/>
                </p:oleObj>
              </mc:Choice>
              <mc:Fallback>
                <p:oleObj name="Equation" r:id="rId7" imgW="1155600" imgH="43164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971800" y="4114800"/>
                        <a:ext cx="2362200" cy="8826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Madison Aquifer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Plummer et al. (WRR 1990) &amp; Parkhurst (1997). Classic </a:t>
            </a:r>
            <a:r>
              <a:rPr lang="en-US" sz="2800" baseline="30000" smtClean="0">
                <a:solidFill>
                  <a:schemeClr val="tx1"/>
                </a:solidFill>
              </a:rPr>
              <a:t>14</a:t>
            </a:r>
            <a:r>
              <a:rPr lang="en-US" sz="2800" smtClean="0">
                <a:solidFill>
                  <a:schemeClr val="tx1"/>
                </a:solidFill>
              </a:rPr>
              <a:t>C dating study. Evolution of waters through a dedolomitization reaction sequence with anhydrite dissolution, Ca/Na exchange, halite &amp; sylvite dissolution, pyrite precipitation, organic carbon oxidation…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baseline="30000" smtClean="0">
                <a:solidFill>
                  <a:schemeClr val="tx1"/>
                </a:solidFill>
              </a:rPr>
              <a:t>13</a:t>
            </a:r>
            <a:r>
              <a:rPr lang="en-US" sz="2800" smtClean="0">
                <a:solidFill>
                  <a:schemeClr val="tx1"/>
                </a:solidFill>
              </a:rPr>
              <a:t>C, </a:t>
            </a:r>
            <a:r>
              <a:rPr lang="en-US" sz="2800" baseline="30000" smtClean="0">
                <a:solidFill>
                  <a:schemeClr val="tx1"/>
                </a:solidFill>
              </a:rPr>
              <a:t>34</a:t>
            </a:r>
            <a:r>
              <a:rPr lang="en-US" sz="2800" smtClean="0">
                <a:solidFill>
                  <a:schemeClr val="tx1"/>
                </a:solidFill>
              </a:rPr>
              <a:t>S data provided in file “madison.pqi”.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Run &amp; comment.  How does this problem differ from the Florida problem in term of reactions considered?</a:t>
            </a:r>
          </a:p>
          <a:p>
            <a:pPr eaLnBrk="1" hangingPunct="1">
              <a:lnSpc>
                <a:spcPct val="90000"/>
              </a:lnSpc>
            </a:pPr>
            <a:endParaRPr lang="en-US" sz="280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Yucca Mountain perched waters</a:t>
            </a:r>
          </a:p>
        </p:txBody>
      </p:sp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Shows an example of using PHREEQC to conduct inverse modeling to attempt to date ground waters using </a:t>
            </a:r>
            <a:r>
              <a:rPr lang="en-US" sz="2800" baseline="30000" smtClean="0">
                <a:solidFill>
                  <a:schemeClr val="tx1"/>
                </a:solidFill>
              </a:rPr>
              <a:t>14</a:t>
            </a:r>
            <a:r>
              <a:rPr lang="en-US" sz="2800" smtClean="0">
                <a:solidFill>
                  <a:schemeClr val="tx1"/>
                </a:solidFill>
              </a:rPr>
              <a:t>C and </a:t>
            </a:r>
            <a:r>
              <a:rPr lang="en-US" sz="2800" baseline="30000" smtClean="0">
                <a:solidFill>
                  <a:schemeClr val="tx1"/>
                </a:solidFill>
              </a:rPr>
              <a:t>13</a:t>
            </a:r>
            <a:r>
              <a:rPr lang="en-US" sz="2800" smtClean="0">
                <a:solidFill>
                  <a:schemeClr val="tx1"/>
                </a:solidFill>
              </a:rPr>
              <a:t>C isotopic data.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endParaRPr lang="en-US" sz="2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smtClean="0">
                <a:solidFill>
                  <a:schemeClr val="tx1"/>
                </a:solidFill>
              </a:rPr>
              <a:t>Data found in “inverse modeling with PHREEQC.doc” file.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endParaRPr lang="en-US" sz="2800" smtClean="0">
              <a:solidFill>
                <a:schemeClr val="tx1"/>
              </a:solidFill>
            </a:endParaRP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i="1" smtClean="0">
                <a:solidFill>
                  <a:schemeClr val="tx1"/>
                </a:solidFill>
              </a:rPr>
              <a:t>Conduct inverse modeling on the SD-7 water assuming initial water is dilute rain water at equilibrium with atm. CO</a:t>
            </a:r>
            <a:r>
              <a:rPr lang="en-US" sz="2800" i="1" baseline="-25000" smtClean="0">
                <a:solidFill>
                  <a:schemeClr val="tx1"/>
                </a:solidFill>
              </a:rPr>
              <a:t>2</a:t>
            </a:r>
            <a:r>
              <a:rPr lang="en-US" sz="2800" i="1" smtClean="0">
                <a:solidFill>
                  <a:schemeClr val="tx1"/>
                </a:solidFill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PHREEQC vs. NETPATH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371600"/>
            <a:ext cx="8382000" cy="5257800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</a:pPr>
            <a:r>
              <a:rPr lang="en-US" smtClean="0">
                <a:solidFill>
                  <a:schemeClr val="tx1"/>
                </a:solidFill>
              </a:rPr>
              <a:t>Netpath strengths: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mtClean="0">
                <a:solidFill>
                  <a:schemeClr val="tx1"/>
                </a:solidFill>
              </a:rPr>
              <a:t>Models Rayleigh isotopic fractionation, i.e. the isotopic evolution of a solution as various minerals dissolve into it and precipitate out of it.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baseline="30000" smtClean="0">
                <a:solidFill>
                  <a:schemeClr val="tx1"/>
                </a:solidFill>
              </a:rPr>
              <a:t>14</a:t>
            </a:r>
            <a:r>
              <a:rPr lang="en-US" smtClean="0">
                <a:solidFill>
                  <a:schemeClr val="tx1"/>
                </a:solidFill>
              </a:rPr>
              <a:t>C dating. Calculates a variety of classical 14C models (Vogel, Mook, Ingerson &amp; Pearson, Tamers, Fontes, Eichinger) as well as its own inverse-model driven calculation.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mtClean="0">
                <a:solidFill>
                  <a:schemeClr val="tx1"/>
                </a:solidFill>
              </a:rPr>
              <a:t>Highly flexible. Allows putting in components &amp; phases gradually.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" y="381000"/>
            <a:ext cx="8839200" cy="5745163"/>
          </a:xfrm>
        </p:spPr>
        <p:txBody>
          <a:bodyPr/>
          <a:lstStyle/>
          <a:p>
            <a:pPr eaLnBrk="1" hangingPunct="1">
              <a:buClr>
                <a:schemeClr val="tx1"/>
              </a:buClr>
              <a:buSzTx/>
            </a:pPr>
            <a:r>
              <a:rPr lang="en-US" dirty="0" smtClean="0">
                <a:solidFill>
                  <a:schemeClr val="tx1"/>
                </a:solidFill>
              </a:rPr>
              <a:t>PHREEQC strengths (compared to NETPATH)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dirty="0" smtClean="0">
                <a:solidFill>
                  <a:schemeClr val="tx1"/>
                </a:solidFill>
              </a:rPr>
              <a:t>Solves for the solution charge balance and for a set of analytical adjustments that account for uncertainties in the input solution data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dirty="0" smtClean="0">
                <a:solidFill>
                  <a:schemeClr val="tx1"/>
                </a:solidFill>
              </a:rPr>
              <a:t>Solves mole balance equations for: </a:t>
            </a:r>
          </a:p>
          <a:p>
            <a:pPr lvl="2" eaLnBrk="1" hangingPunct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alkalinity balance</a:t>
            </a:r>
          </a:p>
          <a:p>
            <a:pPr lvl="2" eaLnBrk="1" hangingPunct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Individual valence states of redox elements</a:t>
            </a:r>
          </a:p>
          <a:p>
            <a:pPr lvl="2" eaLnBrk="1" hangingPunct="1">
              <a:buClr>
                <a:schemeClr val="tx1"/>
              </a:buClr>
            </a:pPr>
            <a:r>
              <a:rPr lang="en-US" dirty="0" smtClean="0">
                <a:solidFill>
                  <a:schemeClr val="tx1"/>
                </a:solidFill>
              </a:rPr>
              <a:t>Water balance</a:t>
            </a:r>
          </a:p>
          <a:p>
            <a:pPr lvl="1" eaLnBrk="1" hangingPunct="1">
              <a:buClr>
                <a:schemeClr val="tx1"/>
              </a:buClr>
              <a:buSzTx/>
            </a:pPr>
            <a:r>
              <a:rPr lang="en-US" smtClean="0">
                <a:solidFill>
                  <a:schemeClr val="tx1"/>
                </a:solidFill>
              </a:rPr>
              <a:t>Forces consideration of all elements specified in the initial and final solution compositions and in the specified </a:t>
            </a:r>
            <a:r>
              <a:rPr lang="en-US" smtClean="0">
                <a:solidFill>
                  <a:schemeClr val="tx1"/>
                </a:solidFill>
              </a:rPr>
              <a:t>reaction </a:t>
            </a:r>
            <a:r>
              <a:rPr lang="en-US" smtClean="0">
                <a:solidFill>
                  <a:schemeClr val="tx1"/>
                </a:solidFill>
              </a:rPr>
              <a:t>phases.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0"/>
            <a:ext cx="9144000" cy="1143000"/>
          </a:xfrm>
        </p:spPr>
        <p:txBody>
          <a:bodyPr/>
          <a:lstStyle/>
          <a:p>
            <a:pPr eaLnBrk="1" hangingPunct="1"/>
            <a:r>
              <a:rPr lang="en-US" sz="2800" smtClean="0">
                <a:solidFill>
                  <a:schemeClr val="tx1"/>
                </a:solidFill>
              </a:rPr>
              <a:t>Madison Aq. Comparison NETPATH/PHREEQC</a:t>
            </a:r>
            <a:br>
              <a:rPr lang="en-US" sz="2800" smtClean="0">
                <a:solidFill>
                  <a:schemeClr val="tx1"/>
                </a:solidFill>
              </a:rPr>
            </a:br>
            <a:r>
              <a:rPr lang="en-US" sz="2800" smtClean="0">
                <a:solidFill>
                  <a:schemeClr val="tx1"/>
                </a:solidFill>
              </a:rPr>
              <a:t>“worst-case scenario” </a:t>
            </a:r>
            <a:r>
              <a:rPr lang="en-US" sz="2800" i="1" smtClean="0">
                <a:solidFill>
                  <a:schemeClr val="tx1"/>
                </a:solidFill>
              </a:rPr>
              <a:t>from Parkhurst (1997)</a:t>
            </a:r>
          </a:p>
        </p:txBody>
      </p:sp>
      <p:graphicFrame>
        <p:nvGraphicFramePr>
          <p:cNvPr id="87098" name="Group 58"/>
          <p:cNvGraphicFramePr>
            <a:graphicFrameLocks noGrp="1"/>
          </p:cNvGraphicFramePr>
          <p:nvPr/>
        </p:nvGraphicFramePr>
        <p:xfrm>
          <a:off x="304800" y="1066800"/>
          <a:ext cx="8610600" cy="5648327"/>
        </p:xfrm>
        <a:graphic>
          <a:graphicData uri="http://schemas.openxmlformats.org/drawingml/2006/table">
            <a:tbl>
              <a:tblPr/>
              <a:tblGrid>
                <a:gridCol w="2870200"/>
                <a:gridCol w="2870200"/>
                <a:gridCol w="2870200"/>
              </a:tblGrid>
              <a:tr h="8302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reaction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Netpath (charge balanced)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PHREEQC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.75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Md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.25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/Na</a:t>
                      </a:r>
                      <a:r>
                        <a:rPr kumimoji="0" lang="en-US" sz="20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exch.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7.6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8.2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Dolomite diss.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5.6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Calcite (precip.)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-12.3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Anhydrite diss.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22.5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22.4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16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CH2O oxidation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00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Halite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15.8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15.3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13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 final water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-4.3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-2.9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032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Corrected </a:t>
                      </a:r>
                      <a:r>
                        <a:rPr kumimoji="0" lang="en-US" sz="20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14</a:t>
                      </a: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 age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12.5 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FFF00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0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12.6K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04800"/>
            <a:ext cx="8229600" cy="63246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Electron 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Solution charge 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000" smtClean="0">
                <a:solidFill>
                  <a:schemeClr val="tx1"/>
                </a:solidFill>
              </a:rPr>
              <a:t>where T</a:t>
            </a:r>
            <a:r>
              <a:rPr lang="en-US" sz="2000" baseline="-25000" smtClean="0">
                <a:solidFill>
                  <a:schemeClr val="tx1"/>
                </a:solidFill>
              </a:rPr>
              <a:t>z,q</a:t>
            </a:r>
            <a:r>
              <a:rPr lang="en-US" sz="2000" smtClean="0">
                <a:solidFill>
                  <a:schemeClr val="tx1"/>
                </a:solidFill>
              </a:rPr>
              <a:t> is the charge imbalance in a solution determined from an aqueous-speciation calculation and z</a:t>
            </a:r>
            <a:r>
              <a:rPr lang="en-US" sz="2000" baseline="-25000" smtClean="0">
                <a:solidFill>
                  <a:schemeClr val="tx1"/>
                </a:solidFill>
              </a:rPr>
              <a:t>m</a:t>
            </a:r>
            <a:r>
              <a:rPr lang="en-US" sz="2000" baseline="30000" smtClean="0">
                <a:solidFill>
                  <a:schemeClr val="tx1"/>
                </a:solidFill>
              </a:rPr>
              <a:t>tot</a:t>
            </a:r>
            <a:r>
              <a:rPr lang="en-US" sz="2000" smtClean="0">
                <a:solidFill>
                  <a:schemeClr val="tx1"/>
                </a:solidFill>
              </a:rPr>
              <a:t> is the sum of the charge on the master species for an element or valence state plus the alkalinity assigned to the master species: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Inequality constraints (</a:t>
            </a:r>
            <a:r>
              <a:rPr lang="en-US" sz="2400" i="1" smtClean="0">
                <a:solidFill>
                  <a:schemeClr val="tx1"/>
                </a:solidFill>
              </a:rPr>
              <a:t>u</a:t>
            </a:r>
            <a:r>
              <a:rPr lang="en-US" sz="2400" i="1" baseline="-25000" smtClean="0">
                <a:solidFill>
                  <a:schemeClr val="tx1"/>
                </a:solidFill>
              </a:rPr>
              <a:t>m,q</a:t>
            </a:r>
            <a:r>
              <a:rPr lang="en-US" sz="2400" i="1" smtClean="0">
                <a:solidFill>
                  <a:schemeClr val="tx1"/>
                </a:solidFill>
              </a:rPr>
              <a:t>:</a:t>
            </a:r>
            <a:r>
              <a:rPr lang="en-US" sz="2400" smtClean="0">
                <a:solidFill>
                  <a:schemeClr val="tx1"/>
                </a:solidFill>
              </a:rPr>
              <a:t> specified uncertainties):</a:t>
            </a:r>
          </a:p>
          <a:p>
            <a:pPr eaLnBrk="1" hangingPunct="1"/>
            <a:endParaRPr lang="en-US" sz="2400" smtClean="0">
              <a:solidFill>
                <a:schemeClr val="tx1"/>
              </a:solidFill>
            </a:endParaRPr>
          </a:p>
          <a:p>
            <a:pPr lvl="4" eaLnBrk="1" hangingPunct="1">
              <a:buFontTx/>
              <a:buNone/>
            </a:pPr>
            <a:r>
              <a:rPr lang="en-US" sz="1600" i="1" smtClean="0">
                <a:solidFill>
                  <a:schemeClr val="tx1"/>
                </a:solidFill>
              </a:rPr>
              <a:t>                                 </a:t>
            </a:r>
            <a:r>
              <a:rPr lang="en-US" smtClean="0">
                <a:solidFill>
                  <a:schemeClr val="tx1"/>
                </a:solidFill>
              </a:rPr>
              <a:t>Potentially</a:t>
            </a:r>
            <a:r>
              <a:rPr lang="en-US" sz="1600" smtClean="0">
                <a:solidFill>
                  <a:schemeClr val="tx1"/>
                </a:solidFill>
              </a:rPr>
              <a:t>: </a:t>
            </a:r>
            <a:endParaRPr lang="en-US" sz="1600" i="1" smtClean="0">
              <a:solidFill>
                <a:schemeClr val="tx1"/>
              </a:solidFill>
            </a:endParaRPr>
          </a:p>
        </p:txBody>
      </p:sp>
      <p:graphicFrame>
        <p:nvGraphicFramePr>
          <p:cNvPr id="2050" name="Object 4"/>
          <p:cNvGraphicFramePr>
            <a:graphicFrameLocks noChangeAspect="1"/>
          </p:cNvGraphicFramePr>
          <p:nvPr/>
        </p:nvGraphicFramePr>
        <p:xfrm>
          <a:off x="4648200" y="304800"/>
          <a:ext cx="3581400" cy="10207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6" name="Equation" r:id="rId3" imgW="1562040" imgH="444240" progId="">
                  <p:embed/>
                </p:oleObj>
              </mc:Choice>
              <mc:Fallback>
                <p:oleObj name="Equation" r:id="rId3" imgW="1562040" imgH="44424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648200" y="304800"/>
                        <a:ext cx="3581400" cy="1020763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1" name="Object 5"/>
          <p:cNvGraphicFramePr>
            <a:graphicFrameLocks noChangeAspect="1"/>
          </p:cNvGraphicFramePr>
          <p:nvPr/>
        </p:nvGraphicFramePr>
        <p:xfrm>
          <a:off x="4724400" y="1676400"/>
          <a:ext cx="2667000" cy="105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7" name="Equation" r:id="rId5" imgW="1091880" imgH="431640" progId="">
                  <p:embed/>
                </p:oleObj>
              </mc:Choice>
              <mc:Fallback>
                <p:oleObj name="Equation" r:id="rId5" imgW="1091880" imgH="43164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24400" y="1676400"/>
                        <a:ext cx="2667000" cy="10541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2" name="Object 7"/>
          <p:cNvGraphicFramePr>
            <a:graphicFrameLocks noChangeAspect="1"/>
          </p:cNvGraphicFramePr>
          <p:nvPr/>
        </p:nvGraphicFramePr>
        <p:xfrm>
          <a:off x="4876800" y="4114800"/>
          <a:ext cx="2971800" cy="7429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8" name="Equation" r:id="rId7" imgW="965160" imgH="241200" progId="">
                  <p:embed/>
                </p:oleObj>
              </mc:Choice>
              <mc:Fallback>
                <p:oleObj name="Equation" r:id="rId7" imgW="965160" imgH="241200" progId="">
                  <p:embed/>
                  <p:pic>
                    <p:nvPicPr>
                      <p:cNvPr id="0" name="Object 7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876800" y="4114800"/>
                        <a:ext cx="2971800" cy="7429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3" name="Object 8"/>
          <p:cNvGraphicFramePr>
            <a:graphicFrameLocks noChangeAspect="1"/>
          </p:cNvGraphicFramePr>
          <p:nvPr/>
        </p:nvGraphicFramePr>
        <p:xfrm>
          <a:off x="304800" y="5791200"/>
          <a:ext cx="1905000" cy="762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9" name="Equation" r:id="rId9" imgW="698400" imgH="279360" progId="">
                  <p:embed/>
                </p:oleObj>
              </mc:Choice>
              <mc:Fallback>
                <p:oleObj name="Equation" r:id="rId9" imgW="698400" imgH="279360" progId="">
                  <p:embed/>
                  <p:pic>
                    <p:nvPicPr>
                      <p:cNvPr id="0" name="Object 8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0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04800" y="5791200"/>
                        <a:ext cx="1905000" cy="7620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4" name="Object 9"/>
          <p:cNvGraphicFramePr>
            <a:graphicFrameLocks noChangeAspect="1"/>
          </p:cNvGraphicFramePr>
          <p:nvPr/>
        </p:nvGraphicFramePr>
        <p:xfrm>
          <a:off x="2590800" y="5867400"/>
          <a:ext cx="1295400" cy="723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0" name="Equation" r:id="rId11" imgW="431640" imgH="241200" progId="">
                  <p:embed/>
                </p:oleObj>
              </mc:Choice>
              <mc:Fallback>
                <p:oleObj name="Equation" r:id="rId11" imgW="431640" imgH="241200" progId="">
                  <p:embed/>
                  <p:pic>
                    <p:nvPicPr>
                      <p:cNvPr id="0" name="Object 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2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590800" y="5867400"/>
                        <a:ext cx="1295400" cy="72390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55" name="Object 10"/>
          <p:cNvGraphicFramePr>
            <a:graphicFrameLocks noChangeAspect="1"/>
          </p:cNvGraphicFramePr>
          <p:nvPr/>
        </p:nvGraphicFramePr>
        <p:xfrm>
          <a:off x="5715000" y="5692775"/>
          <a:ext cx="2895600" cy="933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1" name="Equation" r:id="rId13" imgW="1498320" imgH="482400" progId="">
                  <p:embed/>
                </p:oleObj>
              </mc:Choice>
              <mc:Fallback>
                <p:oleObj name="Equation" r:id="rId13" imgW="1498320" imgH="482400" progId="">
                  <p:embed/>
                  <p:pic>
                    <p:nvPicPr>
                      <p:cNvPr id="0" name="Object 1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715000" y="5692775"/>
                        <a:ext cx="2895600" cy="93345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0"/>
            <a:ext cx="8229600" cy="6629400"/>
          </a:xfrm>
        </p:spPr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Water 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Isotope balance:</a:t>
            </a: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endParaRPr lang="en-US" sz="24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000" i="1" smtClean="0">
                <a:solidFill>
                  <a:schemeClr val="tx1"/>
                </a:solidFill>
              </a:rPr>
              <a:t>R</a:t>
            </a:r>
            <a:r>
              <a:rPr lang="en-US" sz="2000" i="1" baseline="30000" smtClean="0">
                <a:solidFill>
                  <a:schemeClr val="tx1"/>
                </a:solidFill>
              </a:rPr>
              <a:t>i </a:t>
            </a:r>
            <a:r>
              <a:rPr lang="en-US" sz="2000" smtClean="0">
                <a:solidFill>
                  <a:schemeClr val="tx1"/>
                </a:solidFill>
              </a:rPr>
              <a:t>are isotopic ratios or contents of elements in aqueous solution or in phases.  PHREEQC neglects the products of </a:t>
            </a:r>
            <a:r>
              <a:rPr lang="el-GR" sz="2000" smtClean="0">
                <a:solidFill>
                  <a:schemeClr val="tx1"/>
                </a:solidFill>
                <a:cs typeface="Arial" charset="0"/>
              </a:rPr>
              <a:t>δ</a:t>
            </a:r>
            <a:r>
              <a:rPr lang="en-US" sz="2000" smtClean="0">
                <a:solidFill>
                  <a:schemeClr val="tx1"/>
                </a:solidFill>
                <a:cs typeface="Arial" charset="0"/>
              </a:rPr>
              <a:t> </a:t>
            </a:r>
            <a:r>
              <a:rPr lang="en-US" sz="2000" smtClean="0">
                <a:solidFill>
                  <a:schemeClr val="tx1"/>
                </a:solidFill>
              </a:rPr>
              <a:t>adjustments in its calculations, given that the adjustments are expected to be small.</a:t>
            </a:r>
          </a:p>
          <a:p>
            <a:pPr eaLnBrk="1" hangingPunct="1">
              <a:buClr>
                <a:schemeClr val="tx1"/>
              </a:buClr>
            </a:pPr>
            <a:endParaRPr lang="en-US" sz="2000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z="2400" smtClean="0">
                <a:solidFill>
                  <a:schemeClr val="tx1"/>
                </a:solidFill>
              </a:rPr>
              <a:t>Isotope adjustment constraints: </a:t>
            </a:r>
            <a:endParaRPr lang="en-US" sz="2400" smtClean="0">
              <a:solidFill>
                <a:schemeClr val="tx1"/>
              </a:solidFill>
              <a:cs typeface="Arial" charset="0"/>
            </a:endParaRPr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381000" y="381000"/>
          <a:ext cx="7620000" cy="11652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Equation" r:id="rId3" imgW="3073320" imgH="469800" progId="">
                  <p:embed/>
                </p:oleObj>
              </mc:Choice>
              <mc:Fallback>
                <p:oleObj name="Equation" r:id="rId3" imgW="3073320" imgH="469800" progId="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81000" y="381000"/>
                        <a:ext cx="7620000" cy="11652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5" name="Object 5"/>
          <p:cNvGraphicFramePr>
            <a:graphicFrameLocks noChangeAspect="1"/>
          </p:cNvGraphicFramePr>
          <p:nvPr/>
        </p:nvGraphicFramePr>
        <p:xfrm>
          <a:off x="533400" y="2286000"/>
          <a:ext cx="7848600" cy="10128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8" name="Equation" r:id="rId5" imgW="3936960" imgH="507960" progId="">
                  <p:embed/>
                </p:oleObj>
              </mc:Choice>
              <mc:Fallback>
                <p:oleObj name="Equation" r:id="rId5" imgW="3936960" imgH="507960" progId="">
                  <p:embed/>
                  <p:pic>
                    <p:nvPicPr>
                      <p:cNvPr id="0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" y="2286000"/>
                        <a:ext cx="7848600" cy="10128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076" name="Object 6"/>
          <p:cNvGraphicFramePr>
            <a:graphicFrameLocks noChangeAspect="1"/>
          </p:cNvGraphicFramePr>
          <p:nvPr/>
        </p:nvGraphicFramePr>
        <p:xfrm>
          <a:off x="2135188" y="5486400"/>
          <a:ext cx="4581525" cy="7207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9" name="Equation" r:id="rId7" imgW="2260440" imgH="355320" progId="">
                  <p:embed/>
                </p:oleObj>
              </mc:Choice>
              <mc:Fallback>
                <p:oleObj name="Equation" r:id="rId7" imgW="2260440" imgH="355320" progId="">
                  <p:embed/>
                  <p:pic>
                    <p:nvPicPr>
                      <p:cNvPr id="0" name="Object 6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8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135188" y="5486400"/>
                        <a:ext cx="4581525" cy="720725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Algorithm developed by Barrodale and Roberts (1980) solves the sets of </a:t>
            </a:r>
            <a:r>
              <a:rPr lang="en-US" b="1" smtClean="0">
                <a:solidFill>
                  <a:schemeClr val="tx1"/>
                </a:solidFill>
              </a:rPr>
              <a:t>linear</a:t>
            </a:r>
            <a:r>
              <a:rPr lang="en-US" smtClean="0">
                <a:solidFill>
                  <a:schemeClr val="tx1"/>
                </a:solidFill>
              </a:rPr>
              <a:t> equality and inequality constraints using a minimization technique.</a:t>
            </a:r>
          </a:p>
          <a:p>
            <a:pPr eaLnBrk="1" hangingPunct="1">
              <a:buClr>
                <a:schemeClr val="tx1"/>
              </a:buClr>
            </a:pPr>
            <a:endParaRPr lang="en-US" smtClean="0">
              <a:solidFill>
                <a:schemeClr val="tx1"/>
              </a:solidFill>
            </a:endParaRPr>
          </a:p>
          <a:p>
            <a:pPr eaLnBrk="1" hangingPunct="1">
              <a:buClr>
                <a:schemeClr val="tx1"/>
              </a:buClr>
            </a:pPr>
            <a:r>
              <a:rPr lang="en-US" smtClean="0">
                <a:solidFill>
                  <a:schemeClr val="tx1"/>
                </a:solidFill>
              </a:rPr>
              <a:t>The unknowns solved for are: mixing fractions, phase and redox mass transfers, and element/valence/isotope adjustments.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pPr eaLnBrk="1" hangingPunct="1"/>
            <a:r>
              <a:rPr lang="en-US" smtClean="0">
                <a:solidFill>
                  <a:schemeClr val="tx1"/>
                </a:solidFill>
              </a:rPr>
              <a:t>Application requirements (#1)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447800"/>
            <a:ext cx="9144000" cy="5211763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b="1" smtClean="0">
                <a:solidFill>
                  <a:schemeClr val="tx1"/>
                </a:solidFill>
              </a:rPr>
              <a:t>Hydrological connection</a:t>
            </a:r>
            <a:r>
              <a:rPr lang="en-US" sz="2800" smtClean="0">
                <a:solidFill>
                  <a:schemeClr val="tx1"/>
                </a:solidFill>
              </a:rPr>
              <a:t> (initial and final waters used are representative of evolution on a given flow-path).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b="1" smtClean="0">
                <a:solidFill>
                  <a:schemeClr val="tx1"/>
                </a:solidFill>
              </a:rPr>
              <a:t>Hydrological direction</a:t>
            </a:r>
            <a:r>
              <a:rPr lang="en-US" sz="2800" smtClean="0">
                <a:solidFill>
                  <a:schemeClr val="tx1"/>
                </a:solidFill>
              </a:rPr>
              <a:t>: final water represents initial water(s) after reactions.  </a:t>
            </a:r>
          </a:p>
          <a:p>
            <a:pPr eaLnBrk="1" hangingPunct="1">
              <a:lnSpc>
                <a:spcPct val="90000"/>
              </a:lnSpc>
              <a:buClr>
                <a:schemeClr val="tx1"/>
              </a:buClr>
            </a:pPr>
            <a:r>
              <a:rPr lang="en-US" sz="2800" b="1" smtClean="0">
                <a:solidFill>
                  <a:schemeClr val="tx1"/>
                </a:solidFill>
              </a:rPr>
              <a:t>Hydrologic “mixing” proposed is representative</a:t>
            </a:r>
            <a:r>
              <a:rPr lang="en-US" sz="2800" smtClean="0">
                <a:solidFill>
                  <a:schemeClr val="tx1"/>
                </a:solidFill>
              </a:rPr>
              <a:t> of either dispersive mixing along a flow path, or waters pumped in from different ground-water  zones (aquifers, aquitards, lenses…), or from a combination of ground-water and surface-water bodies (lakes, rivers, ocean), or from mixing induced inside the well or by flow on the outside of the well casing.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1122</TotalTime>
  <Words>2568</Words>
  <Application>Microsoft Office PowerPoint</Application>
  <PresentationFormat>On-screen Show (4:3)</PresentationFormat>
  <Paragraphs>406</Paragraphs>
  <Slides>54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54</vt:i4>
      </vt:variant>
    </vt:vector>
  </HeadingPairs>
  <TitlesOfParts>
    <vt:vector size="58" baseType="lpstr">
      <vt:lpstr>Default Design</vt:lpstr>
      <vt:lpstr>1_Default Design</vt:lpstr>
      <vt:lpstr>Equation</vt:lpstr>
      <vt:lpstr>Worksheet</vt:lpstr>
      <vt:lpstr>Inverse Geochemical Modeling: Principles, Application &amp; Examples</vt:lpstr>
      <vt:lpstr>PowerPoint Presentation</vt:lpstr>
      <vt:lpstr>Principles</vt:lpstr>
      <vt:lpstr>PowerPoint Presentation</vt:lpstr>
      <vt:lpstr>Equations solved in PHREEQC</vt:lpstr>
      <vt:lpstr>PowerPoint Presentation</vt:lpstr>
      <vt:lpstr>PowerPoint Presentation</vt:lpstr>
      <vt:lpstr>PowerPoint Presentation</vt:lpstr>
      <vt:lpstr>Application requirements (#1)</vt:lpstr>
      <vt:lpstr>PowerPoint Presentation</vt:lpstr>
      <vt:lpstr>Application requirements (#2)</vt:lpstr>
      <vt:lpstr>PowerPoint Presentation</vt:lpstr>
      <vt:lpstr>Application requirements (#3)</vt:lpstr>
      <vt:lpstr>Mineralogical Determinations</vt:lpstr>
      <vt:lpstr>Application requirements (#4)</vt:lpstr>
      <vt:lpstr>Examples and Problems</vt:lpstr>
      <vt:lpstr>“Pen &amp; paper” problem </vt:lpstr>
      <vt:lpstr>PHREEQC Inverse modeling</vt:lpstr>
      <vt:lpstr>INVERSE Keyword</vt:lpstr>
      <vt:lpstr>PowerPoint Presentation</vt:lpstr>
      <vt:lpstr>PHREEQC walk-through problem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Garrels &amp; Mackenzie solution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SOLUTION 1 Ephemeral Springs     temp      25     pH        6.2     pe        4     redox     pe     units     mmol/kgw     density   1     Ca        0.078     Cl        0.014     K         0.028     Mg        0.029     Na        0.134     S(6)      0.01     Si        0.273     Alkalinity 0.328     -water    1 # kg SOLUTION 3 Precipitation     temp      25     pH        5.8     pe        4     redox     pe     units     umol/l     density   1     Na        0.11     Ca        0.068     Mg        0.022     K         0.02     S(6)      0.01     Cl        0.013     Si        0.27     Alkalinity 0.314     -water    1 # kg </vt:lpstr>
      <vt:lpstr>PowerPoint Presentation</vt:lpstr>
      <vt:lpstr>Pinal Creek Problem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Tar Creek problem</vt:lpstr>
      <vt:lpstr>Potomac  Sulfate reduction</vt:lpstr>
      <vt:lpstr>Potomac Intense Methanogenesis</vt:lpstr>
      <vt:lpstr>Floridan Aquifer</vt:lpstr>
      <vt:lpstr>Madison Aquifer</vt:lpstr>
      <vt:lpstr>Yucca Mountain perched waters</vt:lpstr>
      <vt:lpstr>PHREEQC vs. NETPATH</vt:lpstr>
      <vt:lpstr>PowerPoint Presentation</vt:lpstr>
      <vt:lpstr>Madison Aq. Comparison NETPATH/PHREEQC “worst-case scenario” from Parkhurst (1997)</vt:lpstr>
    </vt:vector>
  </TitlesOfParts>
  <Company>USGS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Inverse Geochemical Modeling: Principles, Application &amp; Examples</dc:title>
  <dc:creator>Pierre Glynn</dc:creator>
  <cp:lastModifiedBy>OED</cp:lastModifiedBy>
  <cp:revision>65</cp:revision>
  <dcterms:created xsi:type="dcterms:W3CDTF">2005-03-01T11:24:35Z</dcterms:created>
  <dcterms:modified xsi:type="dcterms:W3CDTF">2011-03-17T19:36:50Z</dcterms:modified>
</cp:coreProperties>
</file>